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34" r:id="rId1"/>
  </p:sldMasterIdLst>
  <p:notesMasterIdLst>
    <p:notesMasterId r:id="rId36"/>
  </p:notesMasterIdLst>
  <p:sldIdLst>
    <p:sldId id="2147377621" r:id="rId2"/>
    <p:sldId id="2147478884" r:id="rId3"/>
    <p:sldId id="2147478886" r:id="rId4"/>
    <p:sldId id="2147478885" r:id="rId5"/>
    <p:sldId id="2147377630" r:id="rId6"/>
    <p:sldId id="2147377631" r:id="rId7"/>
    <p:sldId id="2147377632" r:id="rId8"/>
    <p:sldId id="2147377633" r:id="rId9"/>
    <p:sldId id="2147377634" r:id="rId10"/>
    <p:sldId id="2147377635" r:id="rId11"/>
    <p:sldId id="2147377636" r:id="rId12"/>
    <p:sldId id="2147377637" r:id="rId13"/>
    <p:sldId id="2147377638" r:id="rId14"/>
    <p:sldId id="2147478879" r:id="rId15"/>
    <p:sldId id="2147377639" r:id="rId16"/>
    <p:sldId id="2147377640" r:id="rId17"/>
    <p:sldId id="2147478881" r:id="rId18"/>
    <p:sldId id="2147478882" r:id="rId19"/>
    <p:sldId id="2147478883" r:id="rId20"/>
    <p:sldId id="2147478880" r:id="rId21"/>
    <p:sldId id="2147377641" r:id="rId22"/>
    <p:sldId id="2147377643" r:id="rId23"/>
    <p:sldId id="2147377642" r:id="rId24"/>
    <p:sldId id="2147377644" r:id="rId25"/>
    <p:sldId id="2147377645" r:id="rId26"/>
    <p:sldId id="2147377647" r:id="rId27"/>
    <p:sldId id="2147377648" r:id="rId28"/>
    <p:sldId id="2147377649" r:id="rId29"/>
    <p:sldId id="2147377650" r:id="rId30"/>
    <p:sldId id="2147377651" r:id="rId31"/>
    <p:sldId id="2147377652" r:id="rId32"/>
    <p:sldId id="2147377653" r:id="rId33"/>
    <p:sldId id="2147377654" r:id="rId34"/>
    <p:sldId id="2147377655" r:id="rId35"/>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orient="horz" pos="4178" userDrawn="1">
          <p15:clr>
            <a:srgbClr val="A4A3A4"/>
          </p15:clr>
        </p15:guide>
        <p15:guide id="4" pos="3120">
          <p15:clr>
            <a:srgbClr val="A4A3A4"/>
          </p15:clr>
        </p15:guide>
        <p15:guide id="5" pos="104" userDrawn="1">
          <p15:clr>
            <a:srgbClr val="A4A3A4"/>
          </p15:clr>
        </p15:guide>
        <p15:guide id="6" pos="615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D10F00-FE6A-9840-0804-D3A382AC3392}" name="Akari Murota" initials="作成者" userId="Akari Murota" providerId="None"/>
  <p188:author id="{92C0186B-BCC9-9B2C-BBC1-5860CA8EF78D}" name="819049413148" initials="8" userId="aaf5573b9fae6da5" providerId="Windows Live"/>
  <p188:author id="{EC7DDECD-E8EB-D7FF-55E9-E379864FE200}" name="Omori Keisuke" initials="OK" userId="31ad22437353ac3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819049413148" initials="8" lastIdx="11" clrIdx="0">
    <p:extLst>
      <p:ext uri="{19B8F6BF-5375-455C-9EA6-DF929625EA0E}">
        <p15:presenceInfo xmlns:p15="http://schemas.microsoft.com/office/powerpoint/2012/main" userId="aaf5573b9fae6da5" providerId="Windows Live"/>
      </p:ext>
    </p:extLst>
  </p:cmAuthor>
  <p:cmAuthor id="2" name="omc system" initials="os" lastIdx="39" clrIdx="1">
    <p:extLst>
      <p:ext uri="{19B8F6BF-5375-455C-9EA6-DF929625EA0E}">
        <p15:presenceInfo xmlns:p15="http://schemas.microsoft.com/office/powerpoint/2012/main" userId="00b7239bfeb0f8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8"/>
    <a:srgbClr val="F2DCDB"/>
    <a:srgbClr val="FFFFCC"/>
    <a:srgbClr val="FFFF66"/>
    <a:srgbClr val="005493"/>
    <a:srgbClr val="0066FF"/>
    <a:srgbClr val="FF9900"/>
    <a:srgbClr val="EE6045"/>
    <a:srgbClr val="CACAC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F7588A-A81E-4F5C-A726-FC4669ED2A43}" v="2" dt="2026-07-15T01:58:39.56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668" autoAdjust="0"/>
    <p:restoredTop sz="95271" autoAdjust="0"/>
  </p:normalViewPr>
  <p:slideViewPr>
    <p:cSldViewPr snapToGrid="0" showGuides="1">
      <p:cViewPr varScale="1">
        <p:scale>
          <a:sx n="107" d="100"/>
          <a:sy n="107" d="100"/>
        </p:scale>
        <p:origin x="1854" y="102"/>
      </p:cViewPr>
      <p:guideLst>
        <p:guide orient="horz" pos="2205"/>
        <p:guide orient="horz" pos="4178"/>
        <p:guide pos="3120"/>
        <p:guide pos="104"/>
        <p:guide pos="61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村木　祐介" userId="b4f4a4a2-cddf-4108-947a-3d1e35e64446" providerId="ADAL" clId="{543F8963-1F20-4B11-A0C4-00037729CC3A}"/>
    <pc:docChg chg="undo custSel addSld delSld modSld delMainMaster">
      <pc:chgData name="村木　祐介" userId="b4f4a4a2-cddf-4108-947a-3d1e35e64446" providerId="ADAL" clId="{543F8963-1F20-4B11-A0C4-00037729CC3A}" dt="2026-07-15T01:58:51.869" v="5293" actId="1035"/>
      <pc:docMkLst>
        <pc:docMk/>
      </pc:docMkLst>
      <pc:sldChg chg="addSp delSp modSp mod">
        <pc:chgData name="村木　祐介" userId="b4f4a4a2-cddf-4108-947a-3d1e35e64446" providerId="ADAL" clId="{543F8963-1F20-4B11-A0C4-00037729CC3A}" dt="2026-07-15T01:58:51.869" v="5293" actId="1035"/>
        <pc:sldMkLst>
          <pc:docMk/>
          <pc:sldMk cId="634549733" sldId="2147377621"/>
        </pc:sldMkLst>
        <pc:spChg chg="mod">
          <ac:chgData name="村木　祐介" userId="b4f4a4a2-cddf-4108-947a-3d1e35e64446" providerId="ADAL" clId="{543F8963-1F20-4B11-A0C4-00037729CC3A}" dt="2026-07-15T01:55:32.968" v="5243" actId="20577"/>
          <ac:spMkLst>
            <pc:docMk/>
            <pc:sldMk cId="634549733" sldId="2147377621"/>
            <ac:spMk id="3" creationId="{124436B7-DD80-8763-0051-FCA150FDCCA6}"/>
          </ac:spMkLst>
        </pc:spChg>
        <pc:spChg chg="mod">
          <ac:chgData name="村木　祐介" userId="b4f4a4a2-cddf-4108-947a-3d1e35e64446" providerId="ADAL" clId="{543F8963-1F20-4B11-A0C4-00037729CC3A}" dt="2026-07-15T01:58:51.869" v="5293" actId="1035"/>
          <ac:spMkLst>
            <pc:docMk/>
            <pc:sldMk cId="634549733" sldId="2147377621"/>
            <ac:spMk id="4" creationId="{22FB906D-08E9-E86F-1836-C974046A379D}"/>
          </ac:spMkLst>
        </pc:spChg>
        <pc:spChg chg="add mod">
          <ac:chgData name="村木　祐介" userId="b4f4a4a2-cddf-4108-947a-3d1e35e64446" providerId="ADAL" clId="{543F8963-1F20-4B11-A0C4-00037729CC3A}" dt="2026-07-15T01:55:41.069" v="5265" actId="20577"/>
          <ac:spMkLst>
            <pc:docMk/>
            <pc:sldMk cId="634549733" sldId="2147377621"/>
            <ac:spMk id="27" creationId="{391D45CC-9CBE-066F-7069-75B4DA014A77}"/>
          </ac:spMkLst>
        </pc:spChg>
        <pc:spChg chg="mod">
          <ac:chgData name="村木　祐介" userId="b4f4a4a2-cddf-4108-947a-3d1e35e64446" providerId="ADAL" clId="{543F8963-1F20-4B11-A0C4-00037729CC3A}" dt="2026-07-15T01:55:46.687" v="5280" actId="20577"/>
          <ac:spMkLst>
            <pc:docMk/>
            <pc:sldMk cId="634549733" sldId="2147377621"/>
            <ac:spMk id="33" creationId="{BFA0364F-9255-E9EE-E01C-BCF8D16D833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0"/>
            <a:ext cx="2918831" cy="493316"/>
          </a:xfrm>
          <a:prstGeom prst="rect">
            <a:avLst/>
          </a:prstGeom>
        </p:spPr>
        <p:txBody>
          <a:bodyPr vert="horz" lIns="91413" tIns="45708" rIns="91413" bIns="4570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7" y="0"/>
            <a:ext cx="2918831" cy="493316"/>
          </a:xfrm>
          <a:prstGeom prst="rect">
            <a:avLst/>
          </a:prstGeom>
        </p:spPr>
        <p:txBody>
          <a:bodyPr vert="horz" lIns="91413" tIns="45708" rIns="91413" bIns="45708" rtlCol="0"/>
          <a:lstStyle>
            <a:lvl1pPr algn="r">
              <a:defRPr sz="1200"/>
            </a:lvl1pPr>
          </a:lstStyle>
          <a:p>
            <a:fld id="{6C691B19-0C62-416B-875B-9A3FD230F3BF}" type="datetimeFigureOut">
              <a:rPr kumimoji="1" lang="ja-JP" altLang="en-US" smtClean="0"/>
              <a:pPr/>
              <a:t>2026/7/16</a:t>
            </a:fld>
            <a:endParaRPr kumimoji="1" lang="ja-JP" altLang="en-US"/>
          </a:p>
        </p:txBody>
      </p:sp>
      <p:sp>
        <p:nvSpPr>
          <p:cNvPr id="4" name="スライド イメージ プレースホルダー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1413" tIns="45708" rIns="91413" bIns="45708" rtlCol="0" anchor="ctr"/>
          <a:lstStyle/>
          <a:p>
            <a:endParaRPr lang="ja-JP" altLang="en-US"/>
          </a:p>
        </p:txBody>
      </p:sp>
      <p:sp>
        <p:nvSpPr>
          <p:cNvPr id="5" name="ノート プレースホルダー 4"/>
          <p:cNvSpPr>
            <a:spLocks noGrp="1"/>
          </p:cNvSpPr>
          <p:nvPr>
            <p:ph type="body" sz="quarter" idx="3"/>
          </p:nvPr>
        </p:nvSpPr>
        <p:spPr>
          <a:xfrm>
            <a:off x="673577" y="4686503"/>
            <a:ext cx="5388610" cy="4439841"/>
          </a:xfrm>
          <a:prstGeom prst="rect">
            <a:avLst/>
          </a:prstGeom>
        </p:spPr>
        <p:txBody>
          <a:bodyPr vert="horz" lIns="91413" tIns="45708" rIns="91413" bIns="4570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371285"/>
            <a:ext cx="2918831" cy="493316"/>
          </a:xfrm>
          <a:prstGeom prst="rect">
            <a:avLst/>
          </a:prstGeom>
        </p:spPr>
        <p:txBody>
          <a:bodyPr vert="horz" lIns="91413" tIns="45708" rIns="91413" bIns="4570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7" y="9371285"/>
            <a:ext cx="2918831" cy="493316"/>
          </a:xfrm>
          <a:prstGeom prst="rect">
            <a:avLst/>
          </a:prstGeom>
        </p:spPr>
        <p:txBody>
          <a:bodyPr vert="horz" lIns="91413" tIns="45708" rIns="91413" bIns="45708" rtlCol="0" anchor="b"/>
          <a:lstStyle>
            <a:lvl1pPr algn="r">
              <a:defRPr sz="1200"/>
            </a:lvl1pPr>
          </a:lstStyle>
          <a:p>
            <a:fld id="{215339EB-1CD4-43A4-9FDD-741692FE37E1}" type="slidenum">
              <a:rPr kumimoji="1" lang="ja-JP" altLang="en-US" smtClean="0"/>
              <a:pPr/>
              <a:t>‹#›</a:t>
            </a:fld>
            <a:endParaRPr kumimoji="1" lang="ja-JP" altLang="en-US"/>
          </a:p>
        </p:txBody>
      </p:sp>
    </p:spTree>
    <p:extLst>
      <p:ext uri="{BB962C8B-B14F-4D97-AF65-F5344CB8AC3E}">
        <p14:creationId xmlns:p14="http://schemas.microsoft.com/office/powerpoint/2010/main" val="319239859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5E2186-2967-4821-A1E6-00BB6567A41D}"/>
              </a:ext>
            </a:extLst>
          </p:cNvPr>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F0F4D17-DDC2-4005-ADDF-23238275CDF4}"/>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F31A4AC-F869-4037-98D5-4740106FBA29}"/>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55002CF9-B093-497D-A4AD-37175B82025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4123399-7154-4582-9582-192EC5E2164B}"/>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183577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580F5A-B939-4F69-AA96-8BA34F033E3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7D44C50-72A3-4FA6-8F8C-8470A1F7DDD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601CA9B-F4C9-4CF5-84D3-800D495F286B}"/>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1661566B-2859-4B8A-83FD-0A326041256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42D9B38-9CEB-4033-A8E7-44CC48E0EA20}"/>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2564472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6793C94-6052-46D7-ABF1-401A743EB33A}"/>
              </a:ext>
            </a:extLst>
          </p:cNvPr>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C188994-A45F-4C7B-B91C-7527B3C1D0A1}"/>
              </a:ext>
            </a:extLst>
          </p:cNvPr>
          <p:cNvSpPr>
            <a:spLocks noGrp="1"/>
          </p:cNvSpPr>
          <p:nvPr>
            <p:ph type="body" orient="vert" idx="1"/>
          </p:nvPr>
        </p:nvSpPr>
        <p:spPr>
          <a:xfrm>
            <a:off x="681037"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BEFB8FA-A5F2-4BBC-A89A-72BF42906200}"/>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12C4033E-8A37-4E34-AFCA-BCDB8D57A72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A91617D-4398-4F63-8ABF-EA1578C0CD4B}"/>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135491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23" name="Rectangle 16"/>
          <p:cNvSpPr>
            <a:spLocks noChangeArrowheads="1"/>
          </p:cNvSpPr>
          <p:nvPr userDrawn="1"/>
        </p:nvSpPr>
        <p:spPr bwMode="auto">
          <a:xfrm>
            <a:off x="0" y="0"/>
            <a:ext cx="9906000" cy="292100"/>
          </a:xfrm>
          <a:prstGeom prst="rect">
            <a:avLst/>
          </a:prstGeom>
          <a:solidFill>
            <a:schemeClr val="accent2"/>
          </a:solidFill>
          <a:ln w="19050">
            <a:solidFill>
              <a:schemeClr val="accent3">
                <a:lumMod val="50000"/>
              </a:schemeClr>
            </a:solidFill>
            <a:miter lim="800000"/>
            <a:headEnd/>
            <a:tailEnd/>
          </a:ln>
        </p:spPr>
        <p:txBody>
          <a:bodyPr wrap="none" lIns="95782" tIns="47891" rIns="95782" bIns="47891" anchor="ctr"/>
          <a:lstStyle/>
          <a:p>
            <a:pPr lvl="0"/>
            <a:endParaRPr lang="en-US" altLang="ja-JP" dirty="0">
              <a:solidFill>
                <a:srgbClr val="FFFFFF"/>
              </a:solidFill>
              <a:latin typeface="+mn-ea"/>
              <a:ea typeface="+mn-ea"/>
            </a:endParaRPr>
          </a:p>
        </p:txBody>
      </p:sp>
      <p:graphicFrame>
        <p:nvGraphicFramePr>
          <p:cNvPr id="24" name="Group 28"/>
          <p:cNvGraphicFramePr>
            <a:graphicFrameLocks noGrp="1"/>
          </p:cNvGraphicFramePr>
          <p:nvPr userDrawn="1">
            <p:extLst>
              <p:ext uri="{D42A27DB-BD31-4B8C-83A1-F6EECF244321}">
                <p14:modId xmlns:p14="http://schemas.microsoft.com/office/powerpoint/2010/main" val="1102208027"/>
              </p:ext>
            </p:extLst>
          </p:nvPr>
        </p:nvGraphicFramePr>
        <p:xfrm>
          <a:off x="36830" y="475573"/>
          <a:ext cx="9831070" cy="6159497"/>
        </p:xfrm>
        <a:graphic>
          <a:graphicData uri="http://schemas.openxmlformats.org/drawingml/2006/table">
            <a:tbl>
              <a:tblPr/>
              <a:tblGrid>
                <a:gridCol w="621848">
                  <a:extLst>
                    <a:ext uri="{9D8B030D-6E8A-4147-A177-3AD203B41FA5}">
                      <a16:colId xmlns:a16="http://schemas.microsoft.com/office/drawing/2014/main" val="20000"/>
                    </a:ext>
                  </a:extLst>
                </a:gridCol>
                <a:gridCol w="2861762">
                  <a:extLst>
                    <a:ext uri="{9D8B030D-6E8A-4147-A177-3AD203B41FA5}">
                      <a16:colId xmlns:a16="http://schemas.microsoft.com/office/drawing/2014/main" val="20001"/>
                    </a:ext>
                  </a:extLst>
                </a:gridCol>
                <a:gridCol w="723900">
                  <a:extLst>
                    <a:ext uri="{9D8B030D-6E8A-4147-A177-3AD203B41FA5}">
                      <a16:colId xmlns:a16="http://schemas.microsoft.com/office/drawing/2014/main" val="20002"/>
                    </a:ext>
                  </a:extLst>
                </a:gridCol>
                <a:gridCol w="5623560">
                  <a:extLst>
                    <a:ext uri="{9D8B030D-6E8A-4147-A177-3AD203B41FA5}">
                      <a16:colId xmlns:a16="http://schemas.microsoft.com/office/drawing/2014/main" val="20004"/>
                    </a:ext>
                  </a:extLst>
                </a:gridCol>
              </a:tblGrid>
              <a:tr h="2368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時間</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映像画面</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BGM</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等</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コメント　／　内容</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1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 name="テキスト ボックス 3">
            <a:extLst>
              <a:ext uri="{FF2B5EF4-FFF2-40B4-BE49-F238E27FC236}">
                <a16:creationId xmlns:a16="http://schemas.microsoft.com/office/drawing/2014/main" id="{50F9C74B-FD43-44CE-8119-5085B0448532}"/>
              </a:ext>
            </a:extLst>
          </p:cNvPr>
          <p:cNvSpPr txBox="1"/>
          <p:nvPr userDrawn="1"/>
        </p:nvSpPr>
        <p:spPr>
          <a:xfrm>
            <a:off x="2108545" y="9917"/>
            <a:ext cx="5665333" cy="276999"/>
          </a:xfrm>
          <a:prstGeom prst="rect">
            <a:avLst/>
          </a:prstGeom>
          <a:noFill/>
        </p:spPr>
        <p:txBody>
          <a:bodyPr wrap="none" rtlCol="0" anchor="ctr">
            <a:spAutoFit/>
          </a:bodyPr>
          <a:lstStyle/>
          <a:p>
            <a:pPr algn="ctr"/>
            <a:r>
              <a:rPr lang="ja-JP" altLang="en-US" sz="1200" b="1" dirty="0">
                <a:solidFill>
                  <a:schemeClr val="bg1"/>
                </a:solidFill>
                <a:latin typeface="Meiryo UI" panose="020B0604030504040204" pitchFamily="34" charset="-128"/>
                <a:ea typeface="Meiryo UI" panose="020B0604030504040204" pitchFamily="34" charset="-128"/>
              </a:rPr>
              <a:t>国立アートリサーチセンター設立記念シンポジウム 「ナショナル・アートミュージアムのいま」</a:t>
            </a:r>
          </a:p>
        </p:txBody>
      </p:sp>
    </p:spTree>
    <p:extLst>
      <p:ext uri="{BB962C8B-B14F-4D97-AF65-F5344CB8AC3E}">
        <p14:creationId xmlns:p14="http://schemas.microsoft.com/office/powerpoint/2010/main" val="3472680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6FB547F-C147-B71E-3729-820D1FA8D7A2}"/>
              </a:ext>
            </a:extLst>
          </p:cNvPr>
          <p:cNvSpPr>
            <a:spLocks noGrp="1" noChangeArrowheads="1"/>
          </p:cNvSpPr>
          <p:nvPr>
            <p:ph type="sldNum" sz="quarter" idx="10"/>
          </p:nvPr>
        </p:nvSpPr>
        <p:spPr>
          <a:xfrm>
            <a:off x="8853488" y="6553200"/>
            <a:ext cx="1052512" cy="304800"/>
          </a:xfrm>
          <a:prstGeom prst="rect">
            <a:avLst/>
          </a:prstGeom>
        </p:spPr>
        <p:txBody>
          <a:bodyPr/>
          <a:lstStyle>
            <a:lvl1pPr>
              <a:defRPr sz="1000">
                <a:latin typeface="ヒラギノ角ゴ Std W8" pitchFamily="34" charset="-128"/>
                <a:ea typeface="ヒラギノ角ゴ Std W8" pitchFamily="34" charset="-128"/>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28FD51E-6DB8-41B0-9247-29C39E87F9F7}" type="slidenum">
              <a:rPr kumimoji="1" lang="en-US" altLang="ja-JP" sz="1000" b="0" i="0" u="none" strike="noStrike" kern="1200" cap="none" spc="0" normalizeH="0" baseline="0" noProof="0">
                <a:ln>
                  <a:noFill/>
                </a:ln>
                <a:solidFill>
                  <a:prstClr val="black"/>
                </a:solidFill>
                <a:effectLst/>
                <a:uLnTx/>
                <a:uFillTx/>
                <a:ea typeface="ヒラギノ角ゴ Std W8"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000" b="0" i="0" u="none" strike="noStrike" kern="1200" cap="none" spc="0" normalizeH="0" baseline="0" noProof="0">
              <a:ln>
                <a:noFill/>
              </a:ln>
              <a:solidFill>
                <a:prstClr val="black"/>
              </a:solidFill>
              <a:effectLst/>
              <a:uLnTx/>
              <a:uFillTx/>
              <a:ea typeface="ヒラギノ角ゴ Std W8" pitchFamily="34" charset="-128"/>
              <a:cs typeface="+mn-cs"/>
            </a:endParaRPr>
          </a:p>
        </p:txBody>
      </p:sp>
    </p:spTree>
    <p:extLst>
      <p:ext uri="{BB962C8B-B14F-4D97-AF65-F5344CB8AC3E}">
        <p14:creationId xmlns:p14="http://schemas.microsoft.com/office/powerpoint/2010/main" val="19255205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0B9791-30D2-4815-A1E5-171B90F03E4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A0E4241-A705-43B7-9800-E504C9E7E71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88A5AE9-0300-40F3-8DB5-E7C642F11461}"/>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77003EBF-0105-4F8A-9C4F-34E86FEBBF2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C0682F9-C258-4EF2-B59C-ACEBE796A5BB}"/>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2164616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9CAA80-000A-4F03-9147-FA739D3BEAB0}"/>
              </a:ext>
            </a:extLst>
          </p:cNvPr>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C2D8A64-418A-4A93-A8AB-ED01BB7E4354}"/>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68AE129-1D05-4F87-888E-D59388C46176}"/>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FA7ACA04-97AA-4440-9F02-5F230BB79B9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D0A429-5AE0-4A9D-89B3-50DC4BE30FEE}"/>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13783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E47E62-60B9-4850-9D37-2EECE332856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C05688D-7F20-48FC-AC47-7ADF23C85D4F}"/>
              </a:ext>
            </a:extLst>
          </p:cNvPr>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438AEEB-9F1B-4293-82A2-166218C640C7}"/>
              </a:ext>
            </a:extLst>
          </p:cNvPr>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58C96E3-245B-4488-BDB0-936A66D5BA46}"/>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1FE4A53D-3DEA-4C90-97E9-67CAB31A0EF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91DC782-B97F-42BC-A314-E46D49B24362}"/>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272997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0C7F8E-4698-47F5-827D-DE4824980EB6}"/>
              </a:ext>
            </a:extLst>
          </p:cNvPr>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0B90726-C83D-491D-8F6C-BCDFD8D33297}"/>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C363B79-00E1-42CB-A56B-1CF6E70A04FA}"/>
              </a:ext>
            </a:extLst>
          </p:cNvPr>
          <p:cNvSpPr>
            <a:spLocks noGrp="1"/>
          </p:cNvSpPr>
          <p:nvPr>
            <p:ph sz="half" idx="2"/>
          </p:nvPr>
        </p:nvSpPr>
        <p:spPr>
          <a:xfrm>
            <a:off x="682328"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8B7B13F-3B91-45D1-8013-F3C29CFA656E}"/>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FED39B6-8E56-41E7-8A7A-F925633D3925}"/>
              </a:ext>
            </a:extLst>
          </p:cNvPr>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02C7C517-5942-47B9-ABBA-BA7673071BF8}"/>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8" name="フッター プレースホルダー 7">
            <a:extLst>
              <a:ext uri="{FF2B5EF4-FFF2-40B4-BE49-F238E27FC236}">
                <a16:creationId xmlns:a16="http://schemas.microsoft.com/office/drawing/2014/main" id="{E6BC3636-E110-42DB-94DC-9B685C1C3B7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50419BA-142B-4E88-BC60-2A9306771E59}"/>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467146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0B5F81-7A9A-4496-9BCD-D2F654342ED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BF4D9CB-CCAE-4B94-BC3C-2DA0DF49E2BD}"/>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4" name="フッター プレースホルダー 3">
            <a:extLst>
              <a:ext uri="{FF2B5EF4-FFF2-40B4-BE49-F238E27FC236}">
                <a16:creationId xmlns:a16="http://schemas.microsoft.com/office/drawing/2014/main" id="{EC0A9BEC-0078-453C-BE7B-8D1E91E1C78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CABFBB7-56EB-4F56-94ED-8BB8D4831253}"/>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4150205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082D13C-0B97-42B2-AE8C-BBCB0D0AC90E}"/>
              </a:ext>
            </a:extLst>
          </p:cNvPr>
          <p:cNvSpPr>
            <a:spLocks noGrp="1"/>
          </p:cNvSpPr>
          <p:nvPr>
            <p:ph type="dt" sz="half" idx="10"/>
          </p:nvPr>
        </p:nvSpPr>
        <p:spPr/>
        <p:txBody>
          <a:bodyPr/>
          <a:lstStyle/>
          <a:p>
            <a:fld id="{863DE0C1-4AE3-4CFA-BFCE-9E80441FE69B}" type="datetimeFigureOut">
              <a:rPr kumimoji="1" lang="ja-JP" altLang="en-US" smtClean="0"/>
              <a:pPr/>
              <a:t>2026/7/16</a:t>
            </a:fld>
            <a:endParaRPr kumimoji="1" lang="ja-JP" altLang="en-US"/>
          </a:p>
        </p:txBody>
      </p:sp>
      <p:sp>
        <p:nvSpPr>
          <p:cNvPr id="3" name="フッター プレースホルダー 2">
            <a:extLst>
              <a:ext uri="{FF2B5EF4-FFF2-40B4-BE49-F238E27FC236}">
                <a16:creationId xmlns:a16="http://schemas.microsoft.com/office/drawing/2014/main" id="{442A9FA6-3602-4C11-976B-DCE64970CC1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15D57F7-FC99-44DA-91B7-1D4870C95711}"/>
              </a:ext>
            </a:extLst>
          </p:cNvPr>
          <p:cNvSpPr>
            <a:spLocks noGrp="1"/>
          </p:cNvSpPr>
          <p:nvPr>
            <p:ph type="sldNum" sz="quarter" idx="12"/>
          </p:nvPr>
        </p:nvSpPr>
        <p:spPr/>
        <p:txBody>
          <a:bodyPr/>
          <a:lstStyle/>
          <a:p>
            <a:fld id="{44B0256C-B58D-4CF2-84D7-4976AE9CED3B}" type="slidenum">
              <a:rPr kumimoji="1" lang="ja-JP" altLang="en-US" smtClean="0"/>
              <a:pPr/>
              <a:t>‹#›</a:t>
            </a:fld>
            <a:endParaRPr kumimoji="1" lang="ja-JP" altLang="en-US"/>
          </a:p>
        </p:txBody>
      </p:sp>
    </p:spTree>
    <p:extLst>
      <p:ext uri="{BB962C8B-B14F-4D97-AF65-F5344CB8AC3E}">
        <p14:creationId xmlns:p14="http://schemas.microsoft.com/office/powerpoint/2010/main" val="4019716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5CE0DE-1F1C-4210-A0F2-F94EF58D89CB}"/>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2E6F8E8-95BB-4951-B94F-DAF7564D3BC5}"/>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5FBE5DE-58FC-453F-A38B-B9C997112956}"/>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52B616E-70CC-4C40-8310-56A97C12CCDC}"/>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EF9A42F5-1A96-40A0-BE13-CFD7BB32269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6FF4CB3-9CAA-491B-8DB6-AF0228CB976E}"/>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1183869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74DDF3-39B8-4AFF-9449-EABB4D560E53}"/>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6981F90-3773-4F67-A21F-D7EB9ECF956D}"/>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kumimoji="1" lang="ja-JP" altLang="en-US"/>
          </a:p>
        </p:txBody>
      </p:sp>
      <p:sp>
        <p:nvSpPr>
          <p:cNvPr id="4" name="テキスト プレースホルダー 3">
            <a:extLst>
              <a:ext uri="{FF2B5EF4-FFF2-40B4-BE49-F238E27FC236}">
                <a16:creationId xmlns:a16="http://schemas.microsoft.com/office/drawing/2014/main" id="{6A164D78-2C4E-438D-810E-1D484D1A7030}"/>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160635E-868E-4262-A7D1-A888A1403A56}"/>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3B777CB1-C733-4682-A118-48F85EDF79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C3F00EA-6C60-43EF-8809-964643F93E9D}"/>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19274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72C77BD-F94A-46BC-839C-3268945C2AC3}"/>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DA5E2B1-52B0-42D1-B2D5-09B843F1FAC2}"/>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76187AA-CD78-4FDD-B7AC-B727BA586E41}"/>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84FA608E-B649-4B5B-8D01-E57C86BE697E}"/>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49C1829-83CF-4B4B-9514-D3DEB2D579D2}"/>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87724336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660" r:id="rId12"/>
    <p:sldLayoutId id="2147483662" r:id="rId13"/>
  </p:sldLayoutIdLst>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3.xml"/><Relationship Id="rId5" Type="http://schemas.openxmlformats.org/officeDocument/2006/relationships/image" Target="../media/image63.png"/><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3.xml"/><Relationship Id="rId5" Type="http://schemas.openxmlformats.org/officeDocument/2006/relationships/image" Target="../media/image67.png"/><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3.xml"/><Relationship Id="rId5" Type="http://schemas.openxmlformats.org/officeDocument/2006/relationships/image" Target="../media/image71.pn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arth-diary.jaxa.jp/" TargetMode="Externa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3.xml"/><Relationship Id="rId4" Type="http://schemas.openxmlformats.org/officeDocument/2006/relationships/image" Target="../media/image74.png"/></Relationships>
</file>

<file path=ppt/slides/_rels/slide2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3.xml"/><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8.png"/><Relationship Id="rId1" Type="http://schemas.openxmlformats.org/officeDocument/2006/relationships/slideLayout" Target="../slideLayouts/slideLayout13.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3.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3.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3.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2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3.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2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3.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2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13.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2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13.xml"/><Relationship Id="rId5" Type="http://schemas.openxmlformats.org/officeDocument/2006/relationships/image" Target="../media/image114.png"/><Relationship Id="rId4" Type="http://schemas.openxmlformats.org/officeDocument/2006/relationships/image" Target="../media/image113.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13.xml"/><Relationship Id="rId4" Type="http://schemas.openxmlformats.org/officeDocument/2006/relationships/image" Target="../media/image117.png"/></Relationships>
</file>

<file path=ppt/slides/_rels/slide3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3.xml"/><Relationship Id="rId5" Type="http://schemas.openxmlformats.org/officeDocument/2006/relationships/image" Target="../media/image121.png"/><Relationship Id="rId4" Type="http://schemas.openxmlformats.org/officeDocument/2006/relationships/image" Target="../media/image120.png"/></Relationships>
</file>

<file path=ppt/slides/_rels/slide32.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image" Target="../media/image122.png"/><Relationship Id="rId1" Type="http://schemas.openxmlformats.org/officeDocument/2006/relationships/slideLayout" Target="../slideLayouts/slideLayout13.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3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13.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34.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13.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0EF99-6A97-A761-E331-FDA62FEE5C93}"/>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24436B7-DD80-8763-0051-FCA150FDCCA6}"/>
              </a:ext>
            </a:extLst>
          </p:cNvPr>
          <p:cNvSpPr txBox="1"/>
          <p:nvPr/>
        </p:nvSpPr>
        <p:spPr>
          <a:xfrm>
            <a:off x="187693" y="87588"/>
            <a:ext cx="5126515" cy="342401"/>
          </a:xfrm>
          <a:prstGeom prst="rect">
            <a:avLst/>
          </a:prstGeom>
          <a:noFill/>
        </p:spPr>
        <p:txBody>
          <a:bodyPr wrap="square" rtlCol="0">
            <a:spAutoFit/>
          </a:bodyPr>
          <a:lstStyle/>
          <a:p>
            <a:r>
              <a:rPr lang="ja-JP" altLang="en-US" sz="1625" b="1" dirty="0">
                <a:latin typeface="Meiryo UI" panose="020B0604030504040204" pitchFamily="50" charset="-128"/>
                <a:ea typeface="Meiryo UI" panose="020B0604030504040204" pitchFamily="50" charset="-128"/>
              </a:rPr>
              <a:t>「宇宙から見る地球」に関する特別授業：台本</a:t>
            </a:r>
          </a:p>
        </p:txBody>
      </p:sp>
      <p:sp>
        <p:nvSpPr>
          <p:cNvPr id="4" name="テキスト ボックス 3">
            <a:extLst>
              <a:ext uri="{FF2B5EF4-FFF2-40B4-BE49-F238E27FC236}">
                <a16:creationId xmlns:a16="http://schemas.microsoft.com/office/drawing/2014/main" id="{22FB906D-08E9-E86F-1836-C974046A379D}"/>
              </a:ext>
            </a:extLst>
          </p:cNvPr>
          <p:cNvSpPr txBox="1"/>
          <p:nvPr/>
        </p:nvSpPr>
        <p:spPr>
          <a:xfrm>
            <a:off x="187693" y="446195"/>
            <a:ext cx="9718307" cy="1723549"/>
          </a:xfrm>
          <a:prstGeom prst="rect">
            <a:avLst/>
          </a:prstGeom>
          <a:noFill/>
        </p:spPr>
        <p:txBody>
          <a:bodyPr wrap="square" rtlCol="0">
            <a:spAutoFit/>
          </a:bodyPr>
          <a:lstStyle/>
          <a:p>
            <a:pPr>
              <a:spcAft>
                <a:spcPts val="600"/>
              </a:spcAft>
            </a:pPr>
            <a:r>
              <a:rPr lang="en-US" altLang="ja-JP" sz="1600" dirty="0">
                <a:latin typeface="Meiryo UI" panose="020B0604030504040204" pitchFamily="50" charset="-128"/>
                <a:ea typeface="Meiryo UI" panose="020B0604030504040204" pitchFamily="50" charset="-128"/>
              </a:rPr>
              <a:t>(3) 2</a:t>
            </a:r>
            <a:r>
              <a:rPr lang="ja-JP" altLang="en-US" sz="1600" dirty="0">
                <a:latin typeface="Meiryo UI" panose="020B0604030504040204" pitchFamily="50" charset="-128"/>
                <a:ea typeface="Meiryo UI" panose="020B0604030504040204" pitchFamily="50" charset="-128"/>
              </a:rPr>
              <a:t>コマ</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事前授業あり</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版</a:t>
            </a:r>
            <a:endParaRPr lang="en-US" altLang="ja-JP" sz="400" dirty="0">
              <a:latin typeface="Meiryo UI" panose="020B0604030504040204" pitchFamily="50" charset="-128"/>
              <a:ea typeface="Meiryo UI" panose="020B0604030504040204" pitchFamily="50" charset="-128"/>
            </a:endParaRPr>
          </a:p>
          <a:p>
            <a:pPr>
              <a:spcAft>
                <a:spcPts val="600"/>
              </a:spcAft>
            </a:pPr>
            <a:r>
              <a:rPr lang="ja-JP" altLang="en-US" sz="1600" dirty="0">
                <a:latin typeface="Meiryo UI" panose="020B0604030504040204" pitchFamily="50" charset="-128"/>
                <a:ea typeface="Meiryo UI" panose="020B0604030504040204" pitchFamily="50" charset="-128"/>
              </a:rPr>
              <a:t>別日に事前授業</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コマ</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を実施したうえで、</a:t>
            </a: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コマ</a:t>
            </a:r>
            <a:r>
              <a:rPr lang="en-US" altLang="ja-JP" sz="1600" dirty="0">
                <a:latin typeface="Meiryo UI" panose="020B0604030504040204" pitchFamily="50" charset="-128"/>
                <a:ea typeface="Meiryo UI" panose="020B0604030504040204" pitchFamily="50" charset="-128"/>
              </a:rPr>
              <a:t>(45</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50</a:t>
            </a:r>
            <a:r>
              <a:rPr lang="ja-JP" altLang="en-US" sz="1600" dirty="0">
                <a:latin typeface="Meiryo UI" panose="020B0604030504040204" pitchFamily="50" charset="-128"/>
                <a:ea typeface="Meiryo UI" panose="020B0604030504040204" pitchFamily="50" charset="-128"/>
              </a:rPr>
              <a:t>分 </a:t>
            </a:r>
            <a:r>
              <a:rPr lang="en-US" altLang="ja-JP" sz="1600" dirty="0">
                <a:latin typeface="Meiryo UI" panose="020B0604030504040204" pitchFamily="50" charset="-128"/>
                <a:ea typeface="Meiryo UI" panose="020B0604030504040204" pitchFamily="50" charset="-128"/>
              </a:rPr>
              <a:t>x 2)</a:t>
            </a:r>
            <a:r>
              <a:rPr lang="ja-JP" altLang="en-US" sz="1600" dirty="0">
                <a:latin typeface="Meiryo UI" panose="020B0604030504040204" pitchFamily="50" charset="-128"/>
                <a:ea typeface="Meiryo UI" panose="020B0604030504040204" pitchFamily="50" charset="-128"/>
              </a:rPr>
              <a:t>を使って特別授業を行う最も充実したプランです。</a:t>
            </a:r>
            <a:endParaRPr lang="en-US" altLang="ja-JP" sz="1600" dirty="0">
              <a:latin typeface="Meiryo UI" panose="020B0604030504040204" pitchFamily="50" charset="-128"/>
              <a:ea typeface="Meiryo UI" panose="020B0604030504040204" pitchFamily="50" charset="-128"/>
            </a:endParaRPr>
          </a:p>
          <a:p>
            <a:pPr>
              <a:spcAft>
                <a:spcPts val="600"/>
              </a:spcAft>
            </a:pPr>
            <a:r>
              <a:rPr lang="en-US" altLang="ja-JP" sz="1600" dirty="0" err="1">
                <a:latin typeface="Meiryo UI" panose="020B0604030504040204" pitchFamily="50" charset="-128"/>
                <a:ea typeface="Meiryo UI" panose="020B0604030504040204" pitchFamily="50" charset="-128"/>
              </a:rPr>
              <a:t>Youtube</a:t>
            </a:r>
            <a:r>
              <a:rPr lang="ja-JP" altLang="en-US" sz="1600" dirty="0">
                <a:latin typeface="Meiryo UI" panose="020B0604030504040204" pitchFamily="50" charset="-128"/>
                <a:ea typeface="Meiryo UI" panose="020B0604030504040204" pitchFamily="50" charset="-128"/>
              </a:rPr>
              <a:t>動画で基礎知識を得たうえで、</a:t>
            </a:r>
            <a:r>
              <a:rPr lang="en-US" altLang="ja-JP" sz="1600" dirty="0">
                <a:latin typeface="Meiryo UI" panose="020B0604030504040204" pitchFamily="50" charset="-128"/>
                <a:ea typeface="Meiryo UI" panose="020B0604030504040204" pitchFamily="50" charset="-128"/>
              </a:rPr>
              <a:t>Earth Diary</a:t>
            </a:r>
            <a:r>
              <a:rPr lang="ja-JP" altLang="en-US" sz="1600" dirty="0">
                <a:latin typeface="Meiryo UI" panose="020B0604030504040204" pitchFamily="50" charset="-128"/>
                <a:ea typeface="Meiryo UI" panose="020B0604030504040204" pitchFamily="50" charset="-128"/>
              </a:rPr>
              <a:t>の写真を味わうグループワークを行う「事前授業」を実施したうえで、よりインタラクティブに生徒の学びを促すスタイルの授業です。事前にグループワークで時間をかけて写真の味わい方を考えたうえで、他者の味わい方を共有するとともに、そのうえで衛星データビジネスについて知り、衛星データを組み合わせることでより深い写真</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地球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の味わい方に気づくなど、最も深い学びにつなげることが可能です。</a:t>
            </a:r>
          </a:p>
        </p:txBody>
      </p:sp>
      <p:sp>
        <p:nvSpPr>
          <p:cNvPr id="62" name="テキスト ボックス 61">
            <a:extLst>
              <a:ext uri="{FF2B5EF4-FFF2-40B4-BE49-F238E27FC236}">
                <a16:creationId xmlns:a16="http://schemas.microsoft.com/office/drawing/2014/main" id="{0696DBDE-C9ED-C871-90D4-ADFC4DE525B1}"/>
              </a:ext>
            </a:extLst>
          </p:cNvPr>
          <p:cNvSpPr txBox="1"/>
          <p:nvPr/>
        </p:nvSpPr>
        <p:spPr>
          <a:xfrm>
            <a:off x="3379403" y="2665774"/>
            <a:ext cx="5665011" cy="307777"/>
          </a:xfrm>
          <a:prstGeom prst="rect">
            <a:avLst/>
          </a:prstGeom>
          <a:noFill/>
        </p:spPr>
        <p:txBody>
          <a:bodyPr wrap="square" rtlCol="0">
            <a:spAutoFit/>
          </a:bodyPr>
          <a:lstStyle/>
          <a:p>
            <a:pPr algn="ct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前半</a:t>
            </a:r>
            <a:r>
              <a:rPr lang="en-US" altLang="ja-JP" sz="1400" dirty="0">
                <a:latin typeface="Meiryo UI" panose="020B0604030504040204" pitchFamily="50" charset="-128"/>
                <a:ea typeface="Meiryo UI" panose="020B0604030504040204" pitchFamily="50" charset="-128"/>
              </a:rPr>
              <a:t>(45</a:t>
            </a:r>
            <a:r>
              <a:rPr lang="ja-JP" altLang="en-US" sz="1400" dirty="0">
                <a:latin typeface="Meiryo UI" panose="020B0604030504040204" pitchFamily="50" charset="-128"/>
                <a:ea typeface="Meiryo UI" panose="020B0604030504040204" pitchFamily="50" charset="-128"/>
              </a:rPr>
              <a:t>分</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：事前課題の発表と講師のフィードバック</a:t>
            </a:r>
            <a:r>
              <a:rPr lang="en-US" altLang="ja-JP" sz="1400" dirty="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29535CD7-1564-A5DA-D35D-326679E8AA68}"/>
              </a:ext>
            </a:extLst>
          </p:cNvPr>
          <p:cNvSpPr txBox="1"/>
          <p:nvPr/>
        </p:nvSpPr>
        <p:spPr>
          <a:xfrm>
            <a:off x="1923687" y="4870778"/>
            <a:ext cx="6043359" cy="307777"/>
          </a:xfrm>
          <a:prstGeom prst="rect">
            <a:avLst/>
          </a:prstGeom>
          <a:noFill/>
        </p:spPr>
        <p:txBody>
          <a:bodyPr wrap="square" rtlCol="0">
            <a:spAutoFit/>
          </a:bodyPr>
          <a:lstStyle/>
          <a:p>
            <a:pPr algn="ct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後半</a:t>
            </a:r>
            <a:r>
              <a:rPr lang="en-US" altLang="ja-JP" sz="1400" dirty="0">
                <a:latin typeface="Meiryo UI" panose="020B0604030504040204" pitchFamily="50" charset="-128"/>
                <a:ea typeface="Meiryo UI" panose="020B0604030504040204" pitchFamily="50" charset="-128"/>
              </a:rPr>
              <a:t>(45</a:t>
            </a:r>
            <a:r>
              <a:rPr lang="ja-JP" altLang="en-US" sz="1400" dirty="0">
                <a:latin typeface="Meiryo UI" panose="020B0604030504040204" pitchFamily="50" charset="-128"/>
                <a:ea typeface="Meiryo UI" panose="020B0604030504040204" pitchFamily="50" charset="-128"/>
              </a:rPr>
              <a:t>分</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：グループワークを踏まえてのより深い味わい方の講義</a:t>
            </a:r>
            <a:r>
              <a:rPr lang="en-US" altLang="ja-JP" sz="1400" dirty="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p:txBody>
      </p:sp>
      <p:sp>
        <p:nvSpPr>
          <p:cNvPr id="64" name="四角形: 角を丸くする 63">
            <a:extLst>
              <a:ext uri="{FF2B5EF4-FFF2-40B4-BE49-F238E27FC236}">
                <a16:creationId xmlns:a16="http://schemas.microsoft.com/office/drawing/2014/main" id="{43A46FF3-D140-1FAE-25F5-FC87CB1B6B2F}"/>
              </a:ext>
            </a:extLst>
          </p:cNvPr>
          <p:cNvSpPr/>
          <p:nvPr/>
        </p:nvSpPr>
        <p:spPr>
          <a:xfrm>
            <a:off x="2981379" y="5243706"/>
            <a:ext cx="1743420"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「宇宙から見る地球」</a:t>
            </a:r>
            <a:endParaRPr lang="en-US" altLang="ja-JP" sz="1400" dirty="0">
              <a:solidFill>
                <a:schemeClr val="tx1"/>
              </a:solidFill>
              <a:latin typeface="Meiryo UI" panose="020B0604030504040204" pitchFamily="50" charset="-128"/>
              <a:ea typeface="Meiryo UI" panose="020B0604030504040204" pitchFamily="50" charset="-128"/>
            </a:endParaRPr>
          </a:p>
          <a:p>
            <a:pPr algn="ctr"/>
            <a:r>
              <a:rPr lang="ja-JP" altLang="en-US" sz="1400" dirty="0">
                <a:solidFill>
                  <a:schemeClr val="tx1"/>
                </a:solidFill>
                <a:latin typeface="Meiryo UI" panose="020B0604030504040204" pitchFamily="50" charset="-128"/>
                <a:ea typeface="Meiryo UI" panose="020B0604030504040204" pitchFamily="50" charset="-128"/>
              </a:rPr>
              <a:t>を自分ゴトに</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65" name="四角形: 角を丸くする 64">
            <a:extLst>
              <a:ext uri="{FF2B5EF4-FFF2-40B4-BE49-F238E27FC236}">
                <a16:creationId xmlns:a16="http://schemas.microsoft.com/office/drawing/2014/main" id="{2B6BCC20-04A8-9171-C656-45DDA24A3A98}"/>
              </a:ext>
            </a:extLst>
          </p:cNvPr>
          <p:cNvSpPr/>
          <p:nvPr/>
        </p:nvSpPr>
        <p:spPr>
          <a:xfrm>
            <a:off x="5190747" y="5243706"/>
            <a:ext cx="1743420"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「宇宙から見る地球」を深く味わう</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66" name="四角形: 角を丸くする 65">
            <a:extLst>
              <a:ext uri="{FF2B5EF4-FFF2-40B4-BE49-F238E27FC236}">
                <a16:creationId xmlns:a16="http://schemas.microsoft.com/office/drawing/2014/main" id="{0622D7FE-E80C-5ADF-B8B9-041E48D8D798}"/>
              </a:ext>
            </a:extLst>
          </p:cNvPr>
          <p:cNvSpPr/>
          <p:nvPr/>
        </p:nvSpPr>
        <p:spPr>
          <a:xfrm>
            <a:off x="7320404" y="5243706"/>
            <a:ext cx="1538868"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クロージング</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cxnSp>
        <p:nvCxnSpPr>
          <p:cNvPr id="67" name="直線矢印コネクタ 66">
            <a:extLst>
              <a:ext uri="{FF2B5EF4-FFF2-40B4-BE49-F238E27FC236}">
                <a16:creationId xmlns:a16="http://schemas.microsoft.com/office/drawing/2014/main" id="{3B9D10CE-5C15-1A4F-1C05-2DCBB0059A4B}"/>
              </a:ext>
            </a:extLst>
          </p:cNvPr>
          <p:cNvCxnSpPr>
            <a:cxnSpLocks/>
            <a:stCxn id="64" idx="3"/>
            <a:endCxn id="65" idx="1"/>
          </p:cNvCxnSpPr>
          <p:nvPr/>
        </p:nvCxnSpPr>
        <p:spPr>
          <a:xfrm>
            <a:off x="4724799" y="5531706"/>
            <a:ext cx="4659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8" name="直線矢印コネクタ 67">
            <a:extLst>
              <a:ext uri="{FF2B5EF4-FFF2-40B4-BE49-F238E27FC236}">
                <a16:creationId xmlns:a16="http://schemas.microsoft.com/office/drawing/2014/main" id="{7DA0D1EE-CDDD-484B-694C-287A98A3D230}"/>
              </a:ext>
            </a:extLst>
          </p:cNvPr>
          <p:cNvCxnSpPr>
            <a:cxnSpLocks/>
            <a:stCxn id="65" idx="3"/>
            <a:endCxn id="66" idx="1"/>
          </p:cNvCxnSpPr>
          <p:nvPr/>
        </p:nvCxnSpPr>
        <p:spPr>
          <a:xfrm>
            <a:off x="6934167" y="5531706"/>
            <a:ext cx="38623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9" name="テキスト ボックス 68">
            <a:extLst>
              <a:ext uri="{FF2B5EF4-FFF2-40B4-BE49-F238E27FC236}">
                <a16:creationId xmlns:a16="http://schemas.microsoft.com/office/drawing/2014/main" id="{5D40A429-64E2-D090-AD4A-532C24002ABA}"/>
              </a:ext>
            </a:extLst>
          </p:cNvPr>
          <p:cNvSpPr txBox="1"/>
          <p:nvPr/>
        </p:nvSpPr>
        <p:spPr>
          <a:xfrm>
            <a:off x="5163674" y="5801578"/>
            <a:ext cx="1937769" cy="830997"/>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宇宙飛行士の撮影した地球の写真を衛星観測データを組み合わせることで、より深く味わう方法を紹介</a:t>
            </a:r>
            <a:endParaRPr lang="en-US" altLang="ja-JP" sz="1200" dirty="0">
              <a:latin typeface="Meiryo UI" panose="020B0604030504040204" pitchFamily="50" charset="-128"/>
              <a:ea typeface="Meiryo UI" panose="020B0604030504040204" pitchFamily="50" charset="-128"/>
            </a:endParaRPr>
          </a:p>
        </p:txBody>
      </p:sp>
      <p:sp>
        <p:nvSpPr>
          <p:cNvPr id="70" name="四角形: 角を丸くする 69">
            <a:extLst>
              <a:ext uri="{FF2B5EF4-FFF2-40B4-BE49-F238E27FC236}">
                <a16:creationId xmlns:a16="http://schemas.microsoft.com/office/drawing/2014/main" id="{9052D369-36B9-58D5-4AC2-28B10648C81B}"/>
              </a:ext>
            </a:extLst>
          </p:cNvPr>
          <p:cNvSpPr/>
          <p:nvPr/>
        </p:nvSpPr>
        <p:spPr>
          <a:xfrm>
            <a:off x="1935471" y="2709257"/>
            <a:ext cx="1505819" cy="540760"/>
          </a:xfrm>
          <a:prstGeom prst="roundRect">
            <a:avLst/>
          </a:prstGeom>
          <a:noFill/>
          <a:ln w="127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事前課題</a:t>
            </a:r>
            <a:endParaRPr lang="en-US" altLang="ja-JP" sz="1400" dirty="0">
              <a:solidFill>
                <a:schemeClr val="tx1"/>
              </a:solidFill>
              <a:latin typeface="Meiryo UI" panose="020B0604030504040204" pitchFamily="50" charset="-128"/>
              <a:ea typeface="Meiryo UI" panose="020B0604030504040204" pitchFamily="50" charset="-128"/>
            </a:endParaRPr>
          </a:p>
          <a:p>
            <a:pPr algn="ctr"/>
            <a:r>
              <a:rPr lang="ja-JP" altLang="en-US" sz="1400" dirty="0">
                <a:solidFill>
                  <a:schemeClr val="tx1"/>
                </a:solidFill>
                <a:latin typeface="Meiryo UI" panose="020B0604030504040204" pitchFamily="50" charset="-128"/>
                <a:ea typeface="Meiryo UI" panose="020B0604030504040204" pitchFamily="50" charset="-128"/>
              </a:rPr>
              <a:t>グループワーク</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700B4270-865A-1A0E-FC31-F68135CE39EE}"/>
              </a:ext>
            </a:extLst>
          </p:cNvPr>
          <p:cNvSpPr txBox="1"/>
          <p:nvPr/>
        </p:nvSpPr>
        <p:spPr>
          <a:xfrm>
            <a:off x="7145814" y="5800895"/>
            <a:ext cx="1820721" cy="276999"/>
          </a:xfrm>
          <a:prstGeom prst="rect">
            <a:avLst/>
          </a:prstGeom>
          <a:noFill/>
        </p:spPr>
        <p:txBody>
          <a:bodyPr wrap="square" rtlCol="0">
            <a:spAutoFit/>
          </a:bodyPr>
          <a:lstStyle/>
          <a:p>
            <a:pPr algn="ctr"/>
            <a:r>
              <a:rPr lang="ja-JP" altLang="en-US" sz="1200" dirty="0">
                <a:latin typeface="Meiryo UI" panose="020B0604030504040204" pitchFamily="50" charset="-128"/>
                <a:ea typeface="Meiryo UI" panose="020B0604030504040204" pitchFamily="50" charset="-128"/>
              </a:rPr>
              <a:t>学びのまとめ</a:t>
            </a:r>
            <a:r>
              <a:rPr kumimoji="1" lang="ja-JP" altLang="en-US" sz="1200" dirty="0">
                <a:latin typeface="Meiryo UI" panose="020B0604030504040204" pitchFamily="50" charset="-128"/>
                <a:ea typeface="Meiryo UI" panose="020B0604030504040204" pitchFamily="50" charset="-128"/>
              </a:rPr>
              <a:t>とメッセージ</a:t>
            </a:r>
          </a:p>
        </p:txBody>
      </p:sp>
      <p:sp>
        <p:nvSpPr>
          <p:cNvPr id="72" name="テキスト ボックス 71">
            <a:extLst>
              <a:ext uri="{FF2B5EF4-FFF2-40B4-BE49-F238E27FC236}">
                <a16:creationId xmlns:a16="http://schemas.microsoft.com/office/drawing/2014/main" id="{40894758-5F08-749B-4C9F-21B00CBE4417}"/>
              </a:ext>
            </a:extLst>
          </p:cNvPr>
          <p:cNvSpPr txBox="1"/>
          <p:nvPr/>
        </p:nvSpPr>
        <p:spPr>
          <a:xfrm>
            <a:off x="1858041" y="3284695"/>
            <a:ext cx="1728081" cy="1015663"/>
          </a:xfrm>
          <a:prstGeom prst="rect">
            <a:avLst/>
          </a:prstGeom>
          <a:noFill/>
        </p:spPr>
        <p:txBody>
          <a:bodyPr wrap="square" rtlCol="0">
            <a:spAutoFit/>
          </a:bodyPr>
          <a:lstStyle/>
          <a:p>
            <a:r>
              <a:rPr lang="en-US" altLang="ja-JP" sz="1200" dirty="0">
                <a:latin typeface="Meiryo UI" panose="020B0604030504040204" pitchFamily="50" charset="-128"/>
                <a:ea typeface="Meiryo UI" panose="020B0604030504040204" pitchFamily="50" charset="-128"/>
              </a:rPr>
              <a:t>Earth Diary</a:t>
            </a:r>
            <a:r>
              <a:rPr lang="ja-JP" altLang="en-US" sz="1200" dirty="0">
                <a:latin typeface="Meiryo UI" panose="020B0604030504040204" pitchFamily="50" charset="-128"/>
                <a:ea typeface="Meiryo UI" panose="020B0604030504040204" pitchFamily="50" charset="-128"/>
              </a:rPr>
              <a:t>や</a:t>
            </a:r>
            <a:r>
              <a:rPr lang="en-US" altLang="ja-JP" sz="1200" dirty="0">
                <a:latin typeface="Meiryo UI" panose="020B0604030504040204" pitchFamily="50" charset="-128"/>
                <a:ea typeface="Meiryo UI" panose="020B0604030504040204" pitchFamily="50" charset="-128"/>
              </a:rPr>
              <a:t>Web</a:t>
            </a:r>
            <a:r>
              <a:rPr lang="ja-JP" altLang="en-US" sz="1200" dirty="0">
                <a:latin typeface="Meiryo UI" panose="020B0604030504040204" pitchFamily="50" charset="-128"/>
                <a:ea typeface="Meiryo UI" panose="020B0604030504040204" pitchFamily="50" charset="-128"/>
              </a:rPr>
              <a:t>などを見て「宇宙から見る地球」に関する周りに伝えたい写真を選び、そのタイトルを考える。</a:t>
            </a:r>
            <a:endParaRPr lang="en-US" altLang="ja-JP" sz="1200" dirty="0">
              <a:latin typeface="Meiryo UI" panose="020B0604030504040204" pitchFamily="50" charset="-128"/>
              <a:ea typeface="Meiryo UI" panose="020B0604030504040204" pitchFamily="50" charset="-128"/>
            </a:endParaRPr>
          </a:p>
        </p:txBody>
      </p:sp>
      <p:sp>
        <p:nvSpPr>
          <p:cNvPr id="73" name="四角形: 角を丸くする 72">
            <a:extLst>
              <a:ext uri="{FF2B5EF4-FFF2-40B4-BE49-F238E27FC236}">
                <a16:creationId xmlns:a16="http://schemas.microsoft.com/office/drawing/2014/main" id="{9CBAAFE1-B787-417B-DC0C-377B10F90768}"/>
              </a:ext>
            </a:extLst>
          </p:cNvPr>
          <p:cNvSpPr/>
          <p:nvPr/>
        </p:nvSpPr>
        <p:spPr>
          <a:xfrm>
            <a:off x="808987" y="5243706"/>
            <a:ext cx="1743420"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「宇宙から見る地球」を味わう</a:t>
            </a:r>
          </a:p>
        </p:txBody>
      </p:sp>
      <p:cxnSp>
        <p:nvCxnSpPr>
          <p:cNvPr id="74" name="直線矢印コネクタ 73">
            <a:extLst>
              <a:ext uri="{FF2B5EF4-FFF2-40B4-BE49-F238E27FC236}">
                <a16:creationId xmlns:a16="http://schemas.microsoft.com/office/drawing/2014/main" id="{33473EA8-2D84-EE26-2A25-4AD9E0DB9F1B}"/>
              </a:ext>
            </a:extLst>
          </p:cNvPr>
          <p:cNvCxnSpPr>
            <a:cxnSpLocks/>
            <a:stCxn id="73" idx="3"/>
            <a:endCxn id="64" idx="1"/>
          </p:cNvCxnSpPr>
          <p:nvPr/>
        </p:nvCxnSpPr>
        <p:spPr>
          <a:xfrm>
            <a:off x="2552407" y="5531706"/>
            <a:ext cx="42897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5" name="四角形: 角を丸くする 74">
            <a:extLst>
              <a:ext uri="{FF2B5EF4-FFF2-40B4-BE49-F238E27FC236}">
                <a16:creationId xmlns:a16="http://schemas.microsoft.com/office/drawing/2014/main" id="{00481925-BDDE-6384-4C5F-6F51B70F2DB8}"/>
              </a:ext>
            </a:extLst>
          </p:cNvPr>
          <p:cNvSpPr/>
          <p:nvPr/>
        </p:nvSpPr>
        <p:spPr>
          <a:xfrm>
            <a:off x="309914" y="2266296"/>
            <a:ext cx="3131376" cy="364800"/>
          </a:xfrm>
          <a:prstGeom prst="roundRect">
            <a:avLst/>
          </a:prstGeom>
          <a:noFill/>
          <a:ln w="127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事前授業</a:t>
            </a:r>
            <a:r>
              <a:rPr lang="en-US" altLang="ja-JP" sz="1400" dirty="0">
                <a:solidFill>
                  <a:schemeClr val="tx1"/>
                </a:solidFill>
                <a:latin typeface="Meiryo UI" panose="020B0604030504040204" pitchFamily="50" charset="-128"/>
                <a:ea typeface="Meiryo UI" panose="020B0604030504040204" pitchFamily="50" charset="-128"/>
              </a:rPr>
              <a:t>(Day1)(45</a:t>
            </a:r>
            <a:r>
              <a:rPr lang="ja-JP" altLang="en-US" sz="1400" dirty="0">
                <a:solidFill>
                  <a:schemeClr val="tx1"/>
                </a:solidFill>
                <a:latin typeface="Meiryo UI" panose="020B0604030504040204" pitchFamily="50" charset="-128"/>
                <a:ea typeface="Meiryo UI" panose="020B0604030504040204" pitchFamily="50" charset="-128"/>
              </a:rPr>
              <a:t>分</a:t>
            </a:r>
            <a:r>
              <a:rPr lang="en-US" altLang="ja-JP" sz="1400" dirty="0">
                <a:solidFill>
                  <a:schemeClr val="tx1"/>
                </a:solidFill>
                <a:latin typeface="Meiryo UI" panose="020B0604030504040204" pitchFamily="50" charset="-128"/>
                <a:ea typeface="Meiryo UI" panose="020B0604030504040204" pitchFamily="50" charset="-128"/>
              </a:rPr>
              <a:t>)</a:t>
            </a:r>
          </a:p>
        </p:txBody>
      </p:sp>
      <p:sp>
        <p:nvSpPr>
          <p:cNvPr id="76" name="四角形: 角を丸くする 75">
            <a:extLst>
              <a:ext uri="{FF2B5EF4-FFF2-40B4-BE49-F238E27FC236}">
                <a16:creationId xmlns:a16="http://schemas.microsoft.com/office/drawing/2014/main" id="{6B667276-65FB-D4F2-15ED-F106B0B7600B}"/>
              </a:ext>
            </a:extLst>
          </p:cNvPr>
          <p:cNvSpPr/>
          <p:nvPr/>
        </p:nvSpPr>
        <p:spPr>
          <a:xfrm>
            <a:off x="309914" y="2703502"/>
            <a:ext cx="1412950" cy="546515"/>
          </a:xfrm>
          <a:prstGeom prst="roundRect">
            <a:avLst/>
          </a:prstGeom>
          <a:noFill/>
          <a:ln w="127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050" dirty="0" err="1">
                <a:solidFill>
                  <a:schemeClr val="tx1"/>
                </a:solidFill>
                <a:latin typeface="Meiryo UI" panose="020B0604030504040204" pitchFamily="50" charset="-128"/>
                <a:ea typeface="Meiryo UI" panose="020B0604030504040204" pitchFamily="50" charset="-128"/>
              </a:rPr>
              <a:t>Youtube</a:t>
            </a:r>
            <a:br>
              <a:rPr lang="en-US" altLang="ja-JP" sz="1050" dirty="0">
                <a:solidFill>
                  <a:schemeClr val="tx1"/>
                </a:solidFill>
                <a:latin typeface="Meiryo UI" panose="020B0604030504040204" pitchFamily="50" charset="-128"/>
                <a:ea typeface="Meiryo UI" panose="020B0604030504040204" pitchFamily="50" charset="-128"/>
              </a:rPr>
            </a:br>
            <a:r>
              <a:rPr lang="ja-JP" altLang="en-US" sz="1050" dirty="0">
                <a:solidFill>
                  <a:schemeClr val="tx1"/>
                </a:solidFill>
                <a:latin typeface="Meiryo UI" panose="020B0604030504040204" pitchFamily="50" charset="-128"/>
                <a:ea typeface="Meiryo UI" panose="020B0604030504040204" pitchFamily="50" charset="-128"/>
              </a:rPr>
              <a:t>講義鑑賞</a:t>
            </a:r>
            <a:r>
              <a:rPr lang="en-US" altLang="ja-JP" sz="1050" dirty="0">
                <a:solidFill>
                  <a:schemeClr val="tx1"/>
                </a:solidFill>
                <a:latin typeface="Meiryo UI" panose="020B0604030504040204" pitchFamily="50" charset="-128"/>
                <a:ea typeface="Meiryo UI" panose="020B0604030504040204" pitchFamily="50" charset="-128"/>
              </a:rPr>
              <a:t>(20-30</a:t>
            </a:r>
            <a:r>
              <a:rPr lang="ja-JP" altLang="en-US" sz="1050" dirty="0">
                <a:solidFill>
                  <a:schemeClr val="tx1"/>
                </a:solidFill>
                <a:latin typeface="Meiryo UI" panose="020B0604030504040204" pitchFamily="50" charset="-128"/>
                <a:ea typeface="Meiryo UI" panose="020B0604030504040204" pitchFamily="50" charset="-128"/>
              </a:rPr>
              <a:t>分</a:t>
            </a:r>
            <a:r>
              <a:rPr lang="en-US" altLang="ja-JP" sz="1050" dirty="0">
                <a:solidFill>
                  <a:schemeClr val="tx1"/>
                </a:solidFill>
                <a:latin typeface="Meiryo UI" panose="020B0604030504040204" pitchFamily="50" charset="-128"/>
                <a:ea typeface="Meiryo UI" panose="020B0604030504040204" pitchFamily="50" charset="-128"/>
              </a:rPr>
              <a:t>)</a:t>
            </a:r>
            <a:endParaRPr kumimoji="1" lang="ja-JP" altLang="en-US" sz="1050" dirty="0">
              <a:solidFill>
                <a:schemeClr val="tx1"/>
              </a:solidFill>
              <a:latin typeface="Meiryo UI" panose="020B0604030504040204" pitchFamily="50" charset="-128"/>
              <a:ea typeface="Meiryo UI" panose="020B0604030504040204" pitchFamily="50" charset="-128"/>
            </a:endParaRPr>
          </a:p>
        </p:txBody>
      </p:sp>
      <p:sp>
        <p:nvSpPr>
          <p:cNvPr id="77" name="テキスト ボックス 76">
            <a:extLst>
              <a:ext uri="{FF2B5EF4-FFF2-40B4-BE49-F238E27FC236}">
                <a16:creationId xmlns:a16="http://schemas.microsoft.com/office/drawing/2014/main" id="{FDA0773D-72F2-B87E-ACF0-5DF5B5846F35}"/>
              </a:ext>
            </a:extLst>
          </p:cNvPr>
          <p:cNvSpPr txBox="1"/>
          <p:nvPr/>
        </p:nvSpPr>
        <p:spPr>
          <a:xfrm>
            <a:off x="187693" y="3284695"/>
            <a:ext cx="1735994" cy="46166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「宇宙から見る地球」に</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関する基礎知識。</a:t>
            </a:r>
            <a:endParaRPr lang="en-US" altLang="ja-JP" sz="1200" dirty="0">
              <a:latin typeface="Meiryo UI" panose="020B0604030504040204" pitchFamily="50" charset="-128"/>
              <a:ea typeface="Meiryo UI" panose="020B0604030504040204" pitchFamily="50" charset="-128"/>
            </a:endParaRPr>
          </a:p>
        </p:txBody>
      </p:sp>
      <p:sp>
        <p:nvSpPr>
          <p:cNvPr id="78" name="二等辺三角形 77">
            <a:extLst>
              <a:ext uri="{FF2B5EF4-FFF2-40B4-BE49-F238E27FC236}">
                <a16:creationId xmlns:a16="http://schemas.microsoft.com/office/drawing/2014/main" id="{02180A9D-A916-A9A6-0AE8-35BD75A16826}"/>
              </a:ext>
            </a:extLst>
          </p:cNvPr>
          <p:cNvSpPr/>
          <p:nvPr/>
        </p:nvSpPr>
        <p:spPr>
          <a:xfrm rot="5400000">
            <a:off x="2606415" y="3336477"/>
            <a:ext cx="2111019" cy="89878"/>
          </a:xfrm>
          <a:prstGeom prst="triangle">
            <a:avLst/>
          </a:prstGeom>
          <a:solidFill>
            <a:schemeClr val="tx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四角形: 角を丸くする 78">
            <a:extLst>
              <a:ext uri="{FF2B5EF4-FFF2-40B4-BE49-F238E27FC236}">
                <a16:creationId xmlns:a16="http://schemas.microsoft.com/office/drawing/2014/main" id="{AD4532F0-95C0-020F-FA7D-B19414F5FBA7}"/>
              </a:ext>
            </a:extLst>
          </p:cNvPr>
          <p:cNvSpPr/>
          <p:nvPr/>
        </p:nvSpPr>
        <p:spPr>
          <a:xfrm>
            <a:off x="3979082" y="3049023"/>
            <a:ext cx="791861"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イントロ</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cxnSp>
        <p:nvCxnSpPr>
          <p:cNvPr id="80" name="直線矢印コネクタ 79">
            <a:extLst>
              <a:ext uri="{FF2B5EF4-FFF2-40B4-BE49-F238E27FC236}">
                <a16:creationId xmlns:a16="http://schemas.microsoft.com/office/drawing/2014/main" id="{7AF75877-6B7F-0579-2417-4BEA548A5B71}"/>
              </a:ext>
            </a:extLst>
          </p:cNvPr>
          <p:cNvCxnSpPr>
            <a:cxnSpLocks/>
            <a:stCxn id="79" idx="3"/>
            <a:endCxn id="81" idx="1"/>
          </p:cNvCxnSpPr>
          <p:nvPr/>
        </p:nvCxnSpPr>
        <p:spPr>
          <a:xfrm>
            <a:off x="4770943" y="3337023"/>
            <a:ext cx="53843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1" name="四角形: 角を丸くする 80">
            <a:extLst>
              <a:ext uri="{FF2B5EF4-FFF2-40B4-BE49-F238E27FC236}">
                <a16:creationId xmlns:a16="http://schemas.microsoft.com/office/drawing/2014/main" id="{06820C5B-0524-DACD-3134-AA7595B3EA79}"/>
              </a:ext>
            </a:extLst>
          </p:cNvPr>
          <p:cNvSpPr/>
          <p:nvPr/>
        </p:nvSpPr>
        <p:spPr>
          <a:xfrm>
            <a:off x="5309373" y="3049023"/>
            <a:ext cx="1162831"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事前課題</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の発表</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82" name="テキスト ボックス 81">
            <a:extLst>
              <a:ext uri="{FF2B5EF4-FFF2-40B4-BE49-F238E27FC236}">
                <a16:creationId xmlns:a16="http://schemas.microsoft.com/office/drawing/2014/main" id="{308C2B4B-13BD-ECBC-B413-8BADC97F4429}"/>
              </a:ext>
            </a:extLst>
          </p:cNvPr>
          <p:cNvSpPr txBox="1"/>
          <p:nvPr/>
        </p:nvSpPr>
        <p:spPr>
          <a:xfrm>
            <a:off x="4957773" y="3592913"/>
            <a:ext cx="1820722" cy="461665"/>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グループごと </a:t>
            </a:r>
            <a:br>
              <a:rPr kumimoji="1" lang="en-US" altLang="ja-JP" sz="1200" dirty="0">
                <a:latin typeface="Meiryo UI" panose="020B0604030504040204" pitchFamily="50" charset="-128"/>
                <a:ea typeface="Meiryo UI" panose="020B0604030504040204" pitchFamily="50" charset="-128"/>
              </a:rPr>
            </a:br>
            <a:r>
              <a:rPr kumimoji="1" lang="en-US" altLang="ja-JP" sz="1200" dirty="0">
                <a:latin typeface="Meiryo UI" panose="020B0604030504040204" pitchFamily="50" charset="-128"/>
                <a:ea typeface="Meiryo UI" panose="020B0604030504040204" pitchFamily="50" charset="-128"/>
              </a:rPr>
              <a:t>or </a:t>
            </a:r>
            <a:r>
              <a:rPr kumimoji="1" lang="ja-JP" altLang="en-US" sz="1200" dirty="0">
                <a:latin typeface="Meiryo UI" panose="020B0604030504040204" pitchFamily="50" charset="-128"/>
                <a:ea typeface="Meiryo UI" panose="020B0604030504040204" pitchFamily="50" charset="-128"/>
              </a:rPr>
              <a:t>有志の個人</a:t>
            </a:r>
          </a:p>
        </p:txBody>
      </p:sp>
      <p:cxnSp>
        <p:nvCxnSpPr>
          <p:cNvPr id="83" name="直線矢印コネクタ 82">
            <a:extLst>
              <a:ext uri="{FF2B5EF4-FFF2-40B4-BE49-F238E27FC236}">
                <a16:creationId xmlns:a16="http://schemas.microsoft.com/office/drawing/2014/main" id="{1429F8CC-E93B-EBF9-BB4F-298B3BE4155E}"/>
              </a:ext>
            </a:extLst>
          </p:cNvPr>
          <p:cNvCxnSpPr>
            <a:cxnSpLocks/>
            <a:stCxn id="81" idx="3"/>
            <a:endCxn id="84" idx="1"/>
          </p:cNvCxnSpPr>
          <p:nvPr/>
        </p:nvCxnSpPr>
        <p:spPr>
          <a:xfrm>
            <a:off x="6472204" y="3337023"/>
            <a:ext cx="49868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4" name="四角形: 角を丸くする 83">
            <a:extLst>
              <a:ext uri="{FF2B5EF4-FFF2-40B4-BE49-F238E27FC236}">
                <a16:creationId xmlns:a16="http://schemas.microsoft.com/office/drawing/2014/main" id="{5A69F8C7-20F6-F6F3-3F00-BCD945654FA7}"/>
              </a:ext>
            </a:extLst>
          </p:cNvPr>
          <p:cNvSpPr/>
          <p:nvPr/>
        </p:nvSpPr>
        <p:spPr>
          <a:xfrm>
            <a:off x="6970893" y="3049023"/>
            <a:ext cx="1817021"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講師のフィードバック</a:t>
            </a:r>
            <a:br>
              <a:rPr kumimoji="1" lang="en-US" altLang="ja-JP" sz="1400" dirty="0">
                <a:solidFill>
                  <a:schemeClr val="tx1"/>
                </a:solidFill>
                <a:latin typeface="Meiryo UI" panose="020B0604030504040204" pitchFamily="50" charset="-128"/>
                <a:ea typeface="Meiryo UI" panose="020B0604030504040204" pitchFamily="50" charset="-128"/>
              </a:rPr>
            </a:br>
            <a:r>
              <a:rPr kumimoji="1" lang="ja-JP" altLang="en-US" sz="1400" dirty="0">
                <a:solidFill>
                  <a:schemeClr val="tx1"/>
                </a:solidFill>
                <a:latin typeface="Meiryo UI" panose="020B0604030504040204" pitchFamily="50" charset="-128"/>
                <a:ea typeface="Meiryo UI" panose="020B0604030504040204" pitchFamily="50" charset="-128"/>
              </a:rPr>
              <a:t>＋クラスで議論</a:t>
            </a:r>
          </a:p>
        </p:txBody>
      </p:sp>
      <p:sp>
        <p:nvSpPr>
          <p:cNvPr id="85" name="テキスト ボックス 84">
            <a:extLst>
              <a:ext uri="{FF2B5EF4-FFF2-40B4-BE49-F238E27FC236}">
                <a16:creationId xmlns:a16="http://schemas.microsoft.com/office/drawing/2014/main" id="{F4E0864F-6566-BFA6-E284-03A18E392332}"/>
              </a:ext>
            </a:extLst>
          </p:cNvPr>
          <p:cNvSpPr txBox="1"/>
          <p:nvPr/>
        </p:nvSpPr>
        <p:spPr>
          <a:xfrm>
            <a:off x="608802" y="5800895"/>
            <a:ext cx="2240158" cy="646331"/>
          </a:xfrm>
          <a:prstGeom prst="rect">
            <a:avLst/>
          </a:prstGeom>
          <a:noFill/>
        </p:spPr>
        <p:txBody>
          <a:bodyPr wrap="square" rtlCol="0">
            <a:spAutoFit/>
          </a:bodyPr>
          <a:lstStyle/>
          <a:p>
            <a:r>
              <a:rPr lang="en-US" altLang="ja-JP" sz="1200" dirty="0">
                <a:latin typeface="Meiryo UI" panose="020B0604030504040204" pitchFamily="50" charset="-128"/>
                <a:ea typeface="Meiryo UI" panose="020B0604030504040204" pitchFamily="50" charset="-128"/>
              </a:rPr>
              <a:t>Earth Diary</a:t>
            </a:r>
            <a:r>
              <a:rPr lang="ja-JP" altLang="en-US" sz="1200" dirty="0">
                <a:latin typeface="Meiryo UI" panose="020B0604030504040204" pitchFamily="50" charset="-128"/>
                <a:ea typeface="Meiryo UI" panose="020B0604030504040204" pitchFamily="50" charset="-128"/>
              </a:rPr>
              <a:t>掲載の宇宙飛行士写真の見どころを味わう</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（先生の模範解答）</a:t>
            </a:r>
            <a:endParaRPr lang="en-US" altLang="ja-JP" sz="1200" dirty="0">
              <a:latin typeface="Meiryo UI" panose="020B0604030504040204" pitchFamily="50" charset="-128"/>
              <a:ea typeface="Meiryo UI" panose="020B0604030504040204" pitchFamily="50" charset="-128"/>
            </a:endParaRPr>
          </a:p>
        </p:txBody>
      </p:sp>
      <p:sp>
        <p:nvSpPr>
          <p:cNvPr id="86" name="テキスト ボックス 85">
            <a:extLst>
              <a:ext uri="{FF2B5EF4-FFF2-40B4-BE49-F238E27FC236}">
                <a16:creationId xmlns:a16="http://schemas.microsoft.com/office/drawing/2014/main" id="{85AD87B3-1E2D-D730-C033-C8B321BE8D9C}"/>
              </a:ext>
            </a:extLst>
          </p:cNvPr>
          <p:cNvSpPr txBox="1"/>
          <p:nvPr/>
        </p:nvSpPr>
        <p:spPr>
          <a:xfrm>
            <a:off x="2874171" y="5800895"/>
            <a:ext cx="1996172" cy="830997"/>
          </a:xfrm>
          <a:prstGeom prst="rect">
            <a:avLst/>
          </a:prstGeom>
          <a:noFill/>
        </p:spPr>
        <p:txBody>
          <a:bodyPr wrap="square" rtlCol="0">
            <a:spAutoFit/>
          </a:bodyPr>
          <a:lstStyle/>
          <a:p>
            <a:pPr algn="ctr"/>
            <a:r>
              <a:rPr lang="ja-JP" altLang="en-US" sz="1200" dirty="0">
                <a:latin typeface="Meiryo UI" panose="020B0604030504040204" pitchFamily="50" charset="-128"/>
                <a:ea typeface="Meiryo UI" panose="020B0604030504040204" pitchFamily="50" charset="-128"/>
              </a:rPr>
              <a:t>宇宙が身近になっていること、衛星地球観測が様々な産業で活用されていて、将来自分ゴトになりえることを説明</a:t>
            </a:r>
            <a:endParaRPr lang="en-US" altLang="ja-JP" sz="1200" dirty="0">
              <a:latin typeface="Meiryo UI" panose="020B0604030504040204" pitchFamily="50" charset="-128"/>
              <a:ea typeface="Meiryo UI" panose="020B0604030504040204" pitchFamily="50" charset="-128"/>
            </a:endParaRPr>
          </a:p>
        </p:txBody>
      </p:sp>
      <p:sp>
        <p:nvSpPr>
          <p:cNvPr id="88" name="テキスト ボックス 87">
            <a:extLst>
              <a:ext uri="{FF2B5EF4-FFF2-40B4-BE49-F238E27FC236}">
                <a16:creationId xmlns:a16="http://schemas.microsoft.com/office/drawing/2014/main" id="{47424F01-1108-EC2B-2335-DD4473708085}"/>
              </a:ext>
            </a:extLst>
          </p:cNvPr>
          <p:cNvSpPr txBox="1"/>
          <p:nvPr/>
        </p:nvSpPr>
        <p:spPr>
          <a:xfrm>
            <a:off x="6906789" y="3608591"/>
            <a:ext cx="1945227" cy="646331"/>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講師から発表への講評</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クラスで他の生徒の発表への感想を言い合う。</a:t>
            </a:r>
            <a:endParaRPr kumimoji="1" lang="en-US" altLang="ja-JP" sz="1200" dirty="0">
              <a:latin typeface="Meiryo UI" panose="020B0604030504040204" pitchFamily="50" charset="-128"/>
              <a:ea typeface="Meiryo UI" panose="020B0604030504040204" pitchFamily="50" charset="-128"/>
            </a:endParaRPr>
          </a:p>
        </p:txBody>
      </p:sp>
      <p:sp>
        <p:nvSpPr>
          <p:cNvPr id="89" name="二等辺三角形 88">
            <a:extLst>
              <a:ext uri="{FF2B5EF4-FFF2-40B4-BE49-F238E27FC236}">
                <a16:creationId xmlns:a16="http://schemas.microsoft.com/office/drawing/2014/main" id="{D3A6DCBD-7AAD-9603-8C5F-634437CA5FF4}"/>
              </a:ext>
            </a:extLst>
          </p:cNvPr>
          <p:cNvSpPr/>
          <p:nvPr/>
        </p:nvSpPr>
        <p:spPr>
          <a:xfrm rot="5400000">
            <a:off x="8227264" y="3409757"/>
            <a:ext cx="1556421" cy="77879"/>
          </a:xfrm>
          <a:prstGeom prst="triangle">
            <a:avLst/>
          </a:prstGeom>
          <a:solidFill>
            <a:schemeClr val="tx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テキスト ボックス 89">
            <a:extLst>
              <a:ext uri="{FF2B5EF4-FFF2-40B4-BE49-F238E27FC236}">
                <a16:creationId xmlns:a16="http://schemas.microsoft.com/office/drawing/2014/main" id="{42211077-F274-C51B-5AA3-5572D1129D20}"/>
              </a:ext>
            </a:extLst>
          </p:cNvPr>
          <p:cNvSpPr txBox="1"/>
          <p:nvPr/>
        </p:nvSpPr>
        <p:spPr>
          <a:xfrm>
            <a:off x="8548057" y="3065676"/>
            <a:ext cx="1691152" cy="523220"/>
          </a:xfrm>
          <a:prstGeom prst="rect">
            <a:avLst/>
          </a:prstGeom>
          <a:no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rPr>
              <a:t>休憩</a:t>
            </a:r>
            <a:br>
              <a:rPr lang="en-US" altLang="ja-JP" sz="1400" dirty="0">
                <a:latin typeface="Meiryo UI" panose="020B0604030504040204" pitchFamily="50" charset="-128"/>
                <a:ea typeface="Meiryo UI" panose="020B0604030504040204" pitchFamily="50" charset="-128"/>
              </a:rPr>
            </a:br>
            <a:r>
              <a:rPr lang="en-US" altLang="ja-JP" sz="1400" dirty="0">
                <a:latin typeface="Meiryo UI" panose="020B0604030504040204" pitchFamily="50" charset="-128"/>
                <a:ea typeface="Meiryo UI" panose="020B0604030504040204" pitchFamily="50" charset="-128"/>
              </a:rPr>
              <a:t>(10</a:t>
            </a:r>
            <a:r>
              <a:rPr lang="ja-JP" altLang="en-US" sz="1400" dirty="0">
                <a:latin typeface="Meiryo UI" panose="020B0604030504040204" pitchFamily="50" charset="-128"/>
                <a:ea typeface="Meiryo UI" panose="020B0604030504040204" pitchFamily="50" charset="-128"/>
              </a:rPr>
              <a:t>分</a:t>
            </a:r>
            <a:r>
              <a:rPr lang="en-US" altLang="ja-JP" sz="1400" dirty="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p:txBody>
      </p:sp>
      <p:sp>
        <p:nvSpPr>
          <p:cNvPr id="91" name="二等辺三角形 90">
            <a:extLst>
              <a:ext uri="{FF2B5EF4-FFF2-40B4-BE49-F238E27FC236}">
                <a16:creationId xmlns:a16="http://schemas.microsoft.com/office/drawing/2014/main" id="{2DB4CD20-F952-0F63-27CF-73BF933974EB}"/>
              </a:ext>
            </a:extLst>
          </p:cNvPr>
          <p:cNvSpPr/>
          <p:nvPr/>
        </p:nvSpPr>
        <p:spPr>
          <a:xfrm rot="5400000">
            <a:off x="-136906" y="5810180"/>
            <a:ext cx="1297488" cy="95236"/>
          </a:xfrm>
          <a:prstGeom prst="triangle">
            <a:avLst/>
          </a:prstGeom>
          <a:solidFill>
            <a:schemeClr val="tx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四角形: 角を丸くする 26">
            <a:extLst>
              <a:ext uri="{FF2B5EF4-FFF2-40B4-BE49-F238E27FC236}">
                <a16:creationId xmlns:a16="http://schemas.microsoft.com/office/drawing/2014/main" id="{391D45CC-9CBE-066F-7069-75B4DA014A77}"/>
              </a:ext>
            </a:extLst>
          </p:cNvPr>
          <p:cNvSpPr/>
          <p:nvPr/>
        </p:nvSpPr>
        <p:spPr>
          <a:xfrm>
            <a:off x="3930425" y="2270398"/>
            <a:ext cx="5665011" cy="360698"/>
          </a:xfrm>
          <a:prstGeom prst="roundRect">
            <a:avLst/>
          </a:prstGeom>
          <a:noFill/>
          <a:ln w="127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特別授業</a:t>
            </a:r>
            <a:r>
              <a:rPr lang="en-US" altLang="ja-JP" sz="1400" dirty="0">
                <a:solidFill>
                  <a:schemeClr val="tx1"/>
                </a:solidFill>
                <a:latin typeface="Meiryo UI" panose="020B0604030504040204" pitchFamily="50" charset="-128"/>
                <a:ea typeface="Meiryo UI" panose="020B0604030504040204" pitchFamily="50" charset="-128"/>
              </a:rPr>
              <a:t>(Day2)</a:t>
            </a:r>
          </a:p>
        </p:txBody>
      </p:sp>
      <p:sp>
        <p:nvSpPr>
          <p:cNvPr id="33" name="四角形: 角を丸くする 32">
            <a:extLst>
              <a:ext uri="{FF2B5EF4-FFF2-40B4-BE49-F238E27FC236}">
                <a16:creationId xmlns:a16="http://schemas.microsoft.com/office/drawing/2014/main" id="{BFA0364F-9255-E9EE-E01C-BCF8D16D8338}"/>
              </a:ext>
            </a:extLst>
          </p:cNvPr>
          <p:cNvSpPr/>
          <p:nvPr/>
        </p:nvSpPr>
        <p:spPr>
          <a:xfrm>
            <a:off x="309914" y="4503753"/>
            <a:ext cx="9285522" cy="360698"/>
          </a:xfrm>
          <a:prstGeom prst="roundRect">
            <a:avLst/>
          </a:prstGeom>
          <a:noFill/>
          <a:ln w="127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特別授業</a:t>
            </a:r>
            <a:r>
              <a:rPr lang="en-US" altLang="ja-JP" sz="1400" dirty="0">
                <a:solidFill>
                  <a:schemeClr val="tx1"/>
                </a:solidFill>
                <a:latin typeface="Meiryo UI" panose="020B0604030504040204" pitchFamily="50" charset="-128"/>
                <a:ea typeface="Meiryo UI" panose="020B0604030504040204" pitchFamily="50" charset="-128"/>
              </a:rPr>
              <a:t>(Day2)</a:t>
            </a:r>
          </a:p>
        </p:txBody>
      </p:sp>
    </p:spTree>
    <p:extLst>
      <p:ext uri="{BB962C8B-B14F-4D97-AF65-F5344CB8AC3E}">
        <p14:creationId xmlns:p14="http://schemas.microsoft.com/office/powerpoint/2010/main" val="634549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ACE8E-1BF8-7700-4220-A6CCF4568FA4}"/>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7B1739B1-B8AD-D916-97AD-77AF5D0C72E4}"/>
              </a:ext>
            </a:extLst>
          </p:cNvPr>
          <p:cNvGraphicFramePr>
            <a:graphicFrameLocks noGrp="1"/>
          </p:cNvGraphicFramePr>
          <p:nvPr>
            <p:extLst>
              <p:ext uri="{D42A27DB-BD31-4B8C-83A1-F6EECF244321}">
                <p14:modId xmlns:p14="http://schemas.microsoft.com/office/powerpoint/2010/main" val="51304222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[4. </a:t>
                      </a:r>
                      <a:r>
                        <a:rPr kumimoji="1" lang="ja-JP" altLang="en-US" sz="1100" b="1" dirty="0">
                          <a:latin typeface="BIZ UDPゴシック" panose="020B0400000000000000" pitchFamily="50" charset="-128"/>
                          <a:ea typeface="BIZ UDPゴシック" panose="020B0400000000000000" pitchFamily="50" charset="-128"/>
                        </a:rPr>
                        <a:t>景色を別なものとみなして味わう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ここまでは、みたままで味わってきましたが、景色を別なものとみなして味わう味わい方もあるので見ていきましょう。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この写真、何かわかりますか？雲に覆われた富士山です。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油井宇宙飛行士は、この写真を撮影して、まるで白いドレスと帽子を身にまとい、おしゃれをして待ってくれていた、とみなして</a:t>
                      </a:r>
                      <a:r>
                        <a:rPr kumimoji="1" lang="en-US" altLang="ja-JP" sz="1100" dirty="0">
                          <a:latin typeface="BIZ UDPゴシック" panose="020B0400000000000000" pitchFamily="50" charset="-128"/>
                          <a:ea typeface="BIZ UDPゴシック" panose="020B0400000000000000" pitchFamily="50" charset="-128"/>
                        </a:rPr>
                        <a:t>SNS</a:t>
                      </a:r>
                      <a:r>
                        <a:rPr kumimoji="1" lang="ja-JP" altLang="en-US" sz="1100" dirty="0">
                          <a:latin typeface="BIZ UDPゴシック" panose="020B0400000000000000" pitchFamily="50" charset="-128"/>
                          <a:ea typeface="BIZ UDPゴシック" panose="020B0400000000000000" pitchFamily="50" charset="-128"/>
                        </a:rPr>
                        <a:t>で発信しました。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こんな風に、見えた景色を何かにみなして味わうこともできますよね。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はい、ここまで色んな景色を見てきましたが、どれが素敵っていうのは、普通の勉強と違って、正解がありません。だから、なかなかこれが素敵っていうのを選んで、人に伝えたりするのは難しいかもしれないけど、そうした感性を磨いていくことが重要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1DDCB50E-6183-3A25-A310-7B14B1F2600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07</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74024707-8932-9CA7-3A0C-0A74878F740E}"/>
              </a:ext>
            </a:extLst>
          </p:cNvPr>
          <p:cNvPicPr>
            <a:picLocks noChangeAspect="1"/>
          </p:cNvPicPr>
          <p:nvPr/>
        </p:nvPicPr>
        <p:blipFill>
          <a:blip r:embed="rId2"/>
          <a:stretch>
            <a:fillRect/>
          </a:stretch>
        </p:blipFill>
        <p:spPr>
          <a:xfrm>
            <a:off x="1268242" y="706282"/>
            <a:ext cx="1932158" cy="1086839"/>
          </a:xfrm>
          <a:prstGeom prst="rect">
            <a:avLst/>
          </a:prstGeom>
        </p:spPr>
      </p:pic>
      <p:pic>
        <p:nvPicPr>
          <p:cNvPr id="4" name="図 3">
            <a:extLst>
              <a:ext uri="{FF2B5EF4-FFF2-40B4-BE49-F238E27FC236}">
                <a16:creationId xmlns:a16="http://schemas.microsoft.com/office/drawing/2014/main" id="{614CF2E4-FE44-E85D-74E2-047B500530E3}"/>
              </a:ext>
            </a:extLst>
          </p:cNvPr>
          <p:cNvPicPr>
            <a:picLocks noChangeAspect="1"/>
          </p:cNvPicPr>
          <p:nvPr/>
        </p:nvPicPr>
        <p:blipFill>
          <a:blip r:embed="rId3"/>
          <a:stretch>
            <a:fillRect/>
          </a:stretch>
        </p:blipFill>
        <p:spPr>
          <a:xfrm>
            <a:off x="1268242" y="1929504"/>
            <a:ext cx="1932158" cy="1086839"/>
          </a:xfrm>
          <a:prstGeom prst="rect">
            <a:avLst/>
          </a:prstGeom>
        </p:spPr>
      </p:pic>
      <p:pic>
        <p:nvPicPr>
          <p:cNvPr id="11" name="図 10">
            <a:extLst>
              <a:ext uri="{FF2B5EF4-FFF2-40B4-BE49-F238E27FC236}">
                <a16:creationId xmlns:a16="http://schemas.microsoft.com/office/drawing/2014/main" id="{B03C0560-86E0-A750-599B-6873FC865D9D}"/>
              </a:ext>
            </a:extLst>
          </p:cNvPr>
          <p:cNvPicPr>
            <a:picLocks noChangeAspect="1"/>
          </p:cNvPicPr>
          <p:nvPr/>
        </p:nvPicPr>
        <p:blipFill>
          <a:blip r:embed="rId4"/>
          <a:stretch>
            <a:fillRect/>
          </a:stretch>
        </p:blipFill>
        <p:spPr>
          <a:xfrm>
            <a:off x="1268242" y="3090468"/>
            <a:ext cx="1932158" cy="1086839"/>
          </a:xfrm>
          <a:prstGeom prst="rect">
            <a:avLst/>
          </a:prstGeom>
        </p:spPr>
      </p:pic>
      <p:sp>
        <p:nvSpPr>
          <p:cNvPr id="12" name="テキスト ボックス 11">
            <a:extLst>
              <a:ext uri="{FF2B5EF4-FFF2-40B4-BE49-F238E27FC236}">
                <a16:creationId xmlns:a16="http://schemas.microsoft.com/office/drawing/2014/main" id="{1B914C32-D4A2-777B-E52B-AEE5CF3BB48B}"/>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6</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9D7E966-84D0-B4C1-5037-4F956D37DD79}"/>
              </a:ext>
            </a:extLst>
          </p:cNvPr>
          <p:cNvPicPr>
            <a:picLocks noChangeAspect="1"/>
          </p:cNvPicPr>
          <p:nvPr/>
        </p:nvPicPr>
        <p:blipFill>
          <a:blip r:embed="rId5"/>
          <a:stretch>
            <a:fillRect/>
          </a:stretch>
        </p:blipFill>
        <p:spPr>
          <a:xfrm>
            <a:off x="1236686" y="4589640"/>
            <a:ext cx="1963714" cy="1104589"/>
          </a:xfrm>
          <a:prstGeom prst="rect">
            <a:avLst/>
          </a:prstGeom>
        </p:spPr>
      </p:pic>
    </p:spTree>
    <p:extLst>
      <p:ext uri="{BB962C8B-B14F-4D97-AF65-F5344CB8AC3E}">
        <p14:creationId xmlns:p14="http://schemas.microsoft.com/office/powerpoint/2010/main" val="2319338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C9C2A-643C-49A1-A454-CBCE9F140D6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5CE73D6-5B07-87D0-4FBA-E4676AD6B6C0}"/>
              </a:ext>
            </a:extLst>
          </p:cNvPr>
          <p:cNvGraphicFramePr>
            <a:graphicFrameLocks noGrp="1"/>
          </p:cNvGraphicFramePr>
          <p:nvPr>
            <p:extLst>
              <p:ext uri="{D42A27DB-BD31-4B8C-83A1-F6EECF244321}">
                <p14:modId xmlns:p14="http://schemas.microsoft.com/office/powerpoint/2010/main" val="100110920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後半：「宇宙ビジネス」自分ゴト講座</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ぁ、ここまで宇宙旅行に行ったつもりで、「宇宙から見る地球」を味わってきましたが、「自分が宇宙旅行に行くわけないよなー」、「宇宙飛行士が撮影した写真って凄すぎて、自分とは関係ないなー」って思っている人もいるかもしれませ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ここからは、「宇宙から見る地球」が自分とも関わりうる事なんだ、と自分ゴトにしてもらうための話をしていきたいと思います。キーワードは「宇宙ビジネス」です。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まず、みんなに聞いてみたいんだけど、宇宙って身近ですか？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身近だと思う人、手を挙げてもらえますか？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生徒たち手をあげる）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身近でないって人が多いけど、ここから、宇宙はどんどん身近になっているよってことを話していきたいと思います。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宇宙が身近になる歴史</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「宇宙から見る地球」はどんどん身近に。</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まずは、身近になってきた、歴史的な流れをみていきましょう。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BE1E46FA-BEBE-7454-B5C2-5A97DB20B8A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21F426B0-D8D1-3D23-4928-B32B115C0351}"/>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7</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63E6F9E-0012-8A51-180B-6ACD109EE594}"/>
              </a:ext>
            </a:extLst>
          </p:cNvPr>
          <p:cNvPicPr>
            <a:picLocks noChangeAspect="1"/>
          </p:cNvPicPr>
          <p:nvPr/>
        </p:nvPicPr>
        <p:blipFill>
          <a:blip r:embed="rId2"/>
          <a:stretch>
            <a:fillRect/>
          </a:stretch>
        </p:blipFill>
        <p:spPr>
          <a:xfrm>
            <a:off x="1250313" y="1929504"/>
            <a:ext cx="1963714" cy="1104589"/>
          </a:xfrm>
          <a:prstGeom prst="rect">
            <a:avLst/>
          </a:prstGeom>
        </p:spPr>
      </p:pic>
      <p:pic>
        <p:nvPicPr>
          <p:cNvPr id="7" name="図 6">
            <a:extLst>
              <a:ext uri="{FF2B5EF4-FFF2-40B4-BE49-F238E27FC236}">
                <a16:creationId xmlns:a16="http://schemas.microsoft.com/office/drawing/2014/main" id="{98A1DF62-8A26-2847-85B8-5EB48024BA53}"/>
              </a:ext>
            </a:extLst>
          </p:cNvPr>
          <p:cNvPicPr>
            <a:picLocks noChangeAspect="1"/>
          </p:cNvPicPr>
          <p:nvPr/>
        </p:nvPicPr>
        <p:blipFill>
          <a:blip r:embed="rId3"/>
          <a:stretch>
            <a:fillRect/>
          </a:stretch>
        </p:blipFill>
        <p:spPr>
          <a:xfrm>
            <a:off x="1250313" y="3592113"/>
            <a:ext cx="1963714" cy="1104589"/>
          </a:xfrm>
          <a:prstGeom prst="rect">
            <a:avLst/>
          </a:prstGeom>
        </p:spPr>
      </p:pic>
      <p:sp>
        <p:nvSpPr>
          <p:cNvPr id="3" name="正方形/長方形 2">
            <a:extLst>
              <a:ext uri="{FF2B5EF4-FFF2-40B4-BE49-F238E27FC236}">
                <a16:creationId xmlns:a16="http://schemas.microsoft.com/office/drawing/2014/main" id="{60A5233D-7879-6F2A-0173-C8795BE4FCB4}"/>
              </a:ext>
            </a:extLst>
          </p:cNvPr>
          <p:cNvSpPr/>
          <p:nvPr/>
        </p:nvSpPr>
        <p:spPr>
          <a:xfrm>
            <a:off x="7247467" y="1603437"/>
            <a:ext cx="2303658" cy="41486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宇宙ビジネスについても触れ、別の切り口での自分ゴト化につなげるパート</a:t>
            </a:r>
          </a:p>
        </p:txBody>
      </p:sp>
      <p:pic>
        <p:nvPicPr>
          <p:cNvPr id="15" name="図 14">
            <a:extLst>
              <a:ext uri="{FF2B5EF4-FFF2-40B4-BE49-F238E27FC236}">
                <a16:creationId xmlns:a16="http://schemas.microsoft.com/office/drawing/2014/main" id="{F1EEF147-723B-8672-74FF-08455262B879}"/>
              </a:ext>
            </a:extLst>
          </p:cNvPr>
          <p:cNvPicPr>
            <a:picLocks noChangeAspect="1"/>
          </p:cNvPicPr>
          <p:nvPr/>
        </p:nvPicPr>
        <p:blipFill>
          <a:blip r:embed="rId4"/>
          <a:stretch>
            <a:fillRect/>
          </a:stretch>
        </p:blipFill>
        <p:spPr>
          <a:xfrm>
            <a:off x="1250313" y="767149"/>
            <a:ext cx="1963714" cy="1104589"/>
          </a:xfrm>
          <a:prstGeom prst="rect">
            <a:avLst/>
          </a:prstGeom>
        </p:spPr>
      </p:pic>
      <p:pic>
        <p:nvPicPr>
          <p:cNvPr id="4" name="図 3">
            <a:extLst>
              <a:ext uri="{FF2B5EF4-FFF2-40B4-BE49-F238E27FC236}">
                <a16:creationId xmlns:a16="http://schemas.microsoft.com/office/drawing/2014/main" id="{F8CC2AE8-4752-FC4B-A3F5-0294339AD1B9}"/>
              </a:ext>
            </a:extLst>
          </p:cNvPr>
          <p:cNvPicPr>
            <a:picLocks noChangeAspect="1"/>
          </p:cNvPicPr>
          <p:nvPr/>
        </p:nvPicPr>
        <p:blipFill>
          <a:blip r:embed="rId5"/>
          <a:stretch>
            <a:fillRect/>
          </a:stretch>
        </p:blipFill>
        <p:spPr>
          <a:xfrm>
            <a:off x="1250313" y="4802188"/>
            <a:ext cx="1963714" cy="1104589"/>
          </a:xfrm>
          <a:prstGeom prst="rect">
            <a:avLst/>
          </a:prstGeom>
        </p:spPr>
      </p:pic>
    </p:spTree>
    <p:extLst>
      <p:ext uri="{BB962C8B-B14F-4D97-AF65-F5344CB8AC3E}">
        <p14:creationId xmlns:p14="http://schemas.microsoft.com/office/powerpoint/2010/main" val="3040548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F3652-D908-B163-14EC-FACED4069A16}"/>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966E65C-8AAE-33BB-3F1F-DF18B05E5833}"/>
              </a:ext>
            </a:extLst>
          </p:cNvPr>
          <p:cNvGraphicFramePr>
            <a:graphicFrameLocks noGrp="1"/>
          </p:cNvGraphicFramePr>
          <p:nvPr>
            <p:extLst>
              <p:ext uri="{D42A27DB-BD31-4B8C-83A1-F6EECF244321}">
                <p14:modId xmlns:p14="http://schemas.microsoft.com/office/powerpoint/2010/main" val="1735322756"/>
              </p:ext>
            </p:extLst>
          </p:nvPr>
        </p:nvGraphicFramePr>
        <p:xfrm>
          <a:off x="191589" y="198372"/>
          <a:ext cx="9585823" cy="6571695"/>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0">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宇宙が身近になる歴史</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人間が作った最初の人工衛星が地球の周りを回ったのは、</a:t>
                      </a:r>
                      <a:r>
                        <a:rPr kumimoji="1" lang="en-US" altLang="ja-JP" sz="1100" dirty="0">
                          <a:latin typeface="BIZ UDPゴシック" panose="020B0400000000000000" pitchFamily="50" charset="-128"/>
                          <a:ea typeface="BIZ UDPゴシック" panose="020B0400000000000000" pitchFamily="50" charset="-128"/>
                        </a:rPr>
                        <a:t>1957</a:t>
                      </a:r>
                      <a:r>
                        <a:rPr kumimoji="1" lang="ja-JP" altLang="en-US" sz="1100" dirty="0">
                          <a:latin typeface="BIZ UDPゴシック" panose="020B0400000000000000" pitchFamily="50" charset="-128"/>
                          <a:ea typeface="BIZ UDPゴシック" panose="020B0400000000000000" pitchFamily="50" charset="-128"/>
                        </a:rPr>
                        <a:t>年。今から</a:t>
                      </a:r>
                      <a:r>
                        <a:rPr kumimoji="1" lang="en-US" altLang="ja-JP" sz="1100" dirty="0">
                          <a:latin typeface="BIZ UDPゴシック" panose="020B0400000000000000" pitchFamily="50" charset="-128"/>
                          <a:ea typeface="BIZ UDPゴシック" panose="020B0400000000000000" pitchFamily="50" charset="-128"/>
                        </a:rPr>
                        <a:t>69</a:t>
                      </a:r>
                      <a:r>
                        <a:rPr kumimoji="1" lang="ja-JP" altLang="en-US" sz="1100" dirty="0">
                          <a:latin typeface="BIZ UDPゴシック" panose="020B0400000000000000" pitchFamily="50" charset="-128"/>
                          <a:ea typeface="BIZ UDPゴシック" panose="020B0400000000000000" pitchFamily="50" charset="-128"/>
                        </a:rPr>
                        <a:t>年前のことです。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ロシアの前身、ソ連が「スプートニク」という人工衛星を人類で初めて打ち上げました。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７０年というと、今生きてる人がいるわけだから、そこまで昔でもないよね。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２０２６年より後に授業実施する場合は適宜、何年前化を修正してください。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それから１２年後の</a:t>
                      </a:r>
                      <a:r>
                        <a:rPr kumimoji="1" lang="en-US" altLang="ja-JP" sz="1100" dirty="0">
                          <a:latin typeface="BIZ UDPゴシック" panose="020B0400000000000000" pitchFamily="50" charset="-128"/>
                          <a:ea typeface="BIZ UDPゴシック" panose="020B0400000000000000" pitchFamily="50" charset="-128"/>
                        </a:rPr>
                        <a:t>1969</a:t>
                      </a:r>
                      <a:r>
                        <a:rPr kumimoji="1" lang="ja-JP" altLang="en-US" sz="1100" dirty="0">
                          <a:latin typeface="BIZ UDPゴシック" panose="020B0400000000000000" pitchFamily="50" charset="-128"/>
                          <a:ea typeface="BIZ UDPゴシック" panose="020B0400000000000000" pitchFamily="50" charset="-128"/>
                        </a:rPr>
                        <a:t>年、アメリカのアポロ１１号が月に着陸しました。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約６０年前なので、家族の中にこれを生で見た人がいるかも。</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初めて衛星を打ちあげてから１０年ちょっとで月まで行っちゃうなんて凄いスピード感だよね。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２０００年になると、国際宇宙ステーションに宇宙飛行士が常に滞在するようになります。みんなが生まれる前からずっと誰かがうちゅにいるって時代が始まりました。２０００年からって覚えやす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そして、５年前には、弾道飛行で宇宙まで行って、数分無重力を体験したり、地球をながめたりできる安めの宇宙旅行のサービスが始まりました。それまでは、地球のまわりをぐるぐる回る</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回数十億円するようなお高い宇宙旅行しかなかったんですが、１回数千万円でいけるようになりました。数千万円であれば、マイホームをあきらめて、頑張って働いた貯金をつぎ込めば、みんなも宇宙に行けるかもしれませ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a:t>
                      </a:r>
                      <a:r>
                        <a:rPr kumimoji="1" lang="en-US" altLang="ja-JP" sz="1100" dirty="0">
                          <a:latin typeface="BIZ UDPゴシック" panose="020B0400000000000000" pitchFamily="50" charset="-128"/>
                          <a:ea typeface="BIZ UDPゴシック" panose="020B0400000000000000" pitchFamily="50" charset="-128"/>
                        </a:rPr>
                        <a:t>2030</a:t>
                      </a:r>
                      <a:r>
                        <a:rPr kumimoji="1" lang="ja-JP" altLang="en-US" sz="1100" dirty="0">
                          <a:latin typeface="BIZ UDPゴシック" panose="020B0400000000000000" pitchFamily="50" charset="-128"/>
                          <a:ea typeface="BIZ UDPゴシック" panose="020B0400000000000000" pitchFamily="50" charset="-128"/>
                        </a:rPr>
                        <a:t>年頃になると、国際宇宙ステーションが老朽化するので、その後継機は、国が税金でやり続けるのではなくて、民間がビジネスとして宇宙ステーションを使う、「商業宇宙ステーション」が検討されています。宇宙ステーションがビジネスで使われるようになると、お金持ちの宇宙旅行の滞在先として、宇宙ステーションの衣食住に関するサービスが必要になるはずです。今は、宇宙飛行士は実験室のようなところで暮らしているけれど、宇宙ホテルは</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星ホテルのような快適なものがいるよね。おいしい宇宙食、素敵な宇宙用の服、おしゃれな内装などなど。宇宙というとエンジニアや科学者の仕事のように思うけど、デザイナーやパティシエなど、色んな仕事が宇宙に関わる時代がやってきそうな感じだね。</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91FEA4E2-0417-1FCD-A5BE-D09DD96DE4BD}"/>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09</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104F2EC3-74D6-A76A-417D-B37A7295681F}"/>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8</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034F31A1-EB82-5D90-39D6-1CEEF114D430}"/>
              </a:ext>
            </a:extLst>
          </p:cNvPr>
          <p:cNvPicPr>
            <a:picLocks noChangeAspect="1"/>
          </p:cNvPicPr>
          <p:nvPr/>
        </p:nvPicPr>
        <p:blipFill>
          <a:blip r:embed="rId2"/>
          <a:stretch>
            <a:fillRect/>
          </a:stretch>
        </p:blipFill>
        <p:spPr>
          <a:xfrm>
            <a:off x="1277207" y="706282"/>
            <a:ext cx="1914228" cy="1076753"/>
          </a:xfrm>
          <a:prstGeom prst="rect">
            <a:avLst/>
          </a:prstGeom>
        </p:spPr>
      </p:pic>
      <p:pic>
        <p:nvPicPr>
          <p:cNvPr id="10" name="図 9">
            <a:extLst>
              <a:ext uri="{FF2B5EF4-FFF2-40B4-BE49-F238E27FC236}">
                <a16:creationId xmlns:a16="http://schemas.microsoft.com/office/drawing/2014/main" id="{CE768572-79E4-B020-B246-26BF4B6CF155}"/>
              </a:ext>
            </a:extLst>
          </p:cNvPr>
          <p:cNvPicPr>
            <a:picLocks noChangeAspect="1"/>
          </p:cNvPicPr>
          <p:nvPr/>
        </p:nvPicPr>
        <p:blipFill>
          <a:blip r:embed="rId3"/>
          <a:stretch>
            <a:fillRect/>
          </a:stretch>
        </p:blipFill>
        <p:spPr>
          <a:xfrm>
            <a:off x="1277207" y="1956398"/>
            <a:ext cx="1914228" cy="1076753"/>
          </a:xfrm>
          <a:prstGeom prst="rect">
            <a:avLst/>
          </a:prstGeom>
        </p:spPr>
      </p:pic>
      <p:pic>
        <p:nvPicPr>
          <p:cNvPr id="11" name="図 10">
            <a:extLst>
              <a:ext uri="{FF2B5EF4-FFF2-40B4-BE49-F238E27FC236}">
                <a16:creationId xmlns:a16="http://schemas.microsoft.com/office/drawing/2014/main" id="{25D966FC-2E3B-95C4-227E-42EA8FEEEE9B}"/>
              </a:ext>
            </a:extLst>
          </p:cNvPr>
          <p:cNvPicPr>
            <a:picLocks noChangeAspect="1"/>
          </p:cNvPicPr>
          <p:nvPr/>
        </p:nvPicPr>
        <p:blipFill>
          <a:blip r:embed="rId4"/>
          <a:stretch>
            <a:fillRect/>
          </a:stretch>
        </p:blipFill>
        <p:spPr>
          <a:xfrm>
            <a:off x="1277207" y="3193365"/>
            <a:ext cx="1914228" cy="1076753"/>
          </a:xfrm>
          <a:prstGeom prst="rect">
            <a:avLst/>
          </a:prstGeom>
        </p:spPr>
      </p:pic>
      <p:pic>
        <p:nvPicPr>
          <p:cNvPr id="13" name="図 12">
            <a:extLst>
              <a:ext uri="{FF2B5EF4-FFF2-40B4-BE49-F238E27FC236}">
                <a16:creationId xmlns:a16="http://schemas.microsoft.com/office/drawing/2014/main" id="{6F036158-144C-62DD-CA9F-27BF2A720E60}"/>
              </a:ext>
            </a:extLst>
          </p:cNvPr>
          <p:cNvPicPr>
            <a:picLocks noChangeAspect="1"/>
          </p:cNvPicPr>
          <p:nvPr/>
        </p:nvPicPr>
        <p:blipFill>
          <a:blip r:embed="rId5"/>
          <a:stretch>
            <a:fillRect/>
          </a:stretch>
        </p:blipFill>
        <p:spPr>
          <a:xfrm>
            <a:off x="1277207" y="4430332"/>
            <a:ext cx="1914228" cy="1076753"/>
          </a:xfrm>
          <a:prstGeom prst="rect">
            <a:avLst/>
          </a:prstGeom>
        </p:spPr>
      </p:pic>
      <p:pic>
        <p:nvPicPr>
          <p:cNvPr id="14" name="図 13">
            <a:extLst>
              <a:ext uri="{FF2B5EF4-FFF2-40B4-BE49-F238E27FC236}">
                <a16:creationId xmlns:a16="http://schemas.microsoft.com/office/drawing/2014/main" id="{751A2F0F-012A-7732-FA52-89BD8AFCFD42}"/>
              </a:ext>
            </a:extLst>
          </p:cNvPr>
          <p:cNvPicPr>
            <a:picLocks noChangeAspect="1"/>
          </p:cNvPicPr>
          <p:nvPr/>
        </p:nvPicPr>
        <p:blipFill>
          <a:blip r:embed="rId6"/>
          <a:stretch>
            <a:fillRect/>
          </a:stretch>
        </p:blipFill>
        <p:spPr>
          <a:xfrm>
            <a:off x="1277207" y="5581389"/>
            <a:ext cx="1914228" cy="1076753"/>
          </a:xfrm>
          <a:prstGeom prst="rect">
            <a:avLst/>
          </a:prstGeom>
        </p:spPr>
      </p:pic>
      <p:sp>
        <p:nvSpPr>
          <p:cNvPr id="2" name="正方形/長方形 1">
            <a:extLst>
              <a:ext uri="{FF2B5EF4-FFF2-40B4-BE49-F238E27FC236}">
                <a16:creationId xmlns:a16="http://schemas.microsoft.com/office/drawing/2014/main" id="{3E19CBF3-F1BE-33E2-2D2C-13880810946F}"/>
              </a:ext>
            </a:extLst>
          </p:cNvPr>
          <p:cNvSpPr/>
          <p:nvPr/>
        </p:nvSpPr>
        <p:spPr>
          <a:xfrm>
            <a:off x="6145151" y="2491554"/>
            <a:ext cx="3376208" cy="54159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人の一生の時間スケールで、宇宙開発がゼロから立ち上がり発展したこと、どんどん身近になっていることを強調し、これからの未来での発展を想像させ、自分ゴト化につなげる。</a:t>
            </a:r>
          </a:p>
        </p:txBody>
      </p:sp>
    </p:spTree>
    <p:extLst>
      <p:ext uri="{BB962C8B-B14F-4D97-AF65-F5344CB8AC3E}">
        <p14:creationId xmlns:p14="http://schemas.microsoft.com/office/powerpoint/2010/main" val="3819022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49F11-F122-FFC2-75CE-0DF77FA33009}"/>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7C6B4F5-0F64-7A57-7EF6-FBA37A37CCCD}"/>
              </a:ext>
            </a:extLst>
          </p:cNvPr>
          <p:cNvGraphicFramePr>
            <a:graphicFrameLocks noGrp="1"/>
          </p:cNvGraphicFramePr>
          <p:nvPr>
            <p:extLst>
              <p:ext uri="{D42A27DB-BD31-4B8C-83A1-F6EECF244321}">
                <p14:modId xmlns:p14="http://schemas.microsoft.com/office/powerpoint/2010/main" val="343875123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宇宙から地球を見てくれる仲間、「人工衛星」もどんどん身近になってきています。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人工衛星は従来は左側の写真の様に、見上げるくらいの数</a:t>
                      </a:r>
                      <a:r>
                        <a:rPr kumimoji="1" lang="en-US" altLang="ja-JP" sz="1100" dirty="0">
                          <a:latin typeface="BIZ UDPゴシック" panose="020B0400000000000000" pitchFamily="50" charset="-128"/>
                          <a:ea typeface="BIZ UDPゴシック" panose="020B0400000000000000" pitchFamily="50" charset="-128"/>
                        </a:rPr>
                        <a:t>m</a:t>
                      </a:r>
                      <a:r>
                        <a:rPr kumimoji="1" lang="ja-JP" altLang="en-US" sz="1100" dirty="0">
                          <a:latin typeface="BIZ UDPゴシック" panose="020B0400000000000000" pitchFamily="50" charset="-128"/>
                          <a:ea typeface="BIZ UDPゴシック" panose="020B0400000000000000" pitchFamily="50" charset="-128"/>
                        </a:rPr>
                        <a:t>の大きさがあるのが普通で、値段も数百億円とすごく高級品でした。それが、技術の進展によって、右にあるような「超小型」の人工衛星が出てきて、小さく安く色んなことができるようになってきました。右にあるのは実物大の衛星です。プロジェクターくらいの大きさで、重さは</a:t>
                      </a:r>
                      <a:r>
                        <a:rPr kumimoji="1" lang="en-US" altLang="ja-JP" sz="1100" dirty="0">
                          <a:latin typeface="BIZ UDPゴシック" panose="020B0400000000000000" pitchFamily="50" charset="-128"/>
                          <a:ea typeface="BIZ UDPゴシック" panose="020B0400000000000000" pitchFamily="50" charset="-128"/>
                        </a:rPr>
                        <a:t>10㎏</a:t>
                      </a:r>
                      <a:r>
                        <a:rPr kumimoji="1" lang="ja-JP" altLang="en-US" sz="1100" dirty="0">
                          <a:latin typeface="BIZ UDPゴシック" panose="020B0400000000000000" pitchFamily="50" charset="-128"/>
                          <a:ea typeface="BIZ UDPゴシック" panose="020B0400000000000000" pitchFamily="50" charset="-128"/>
                        </a:rPr>
                        <a:t>ちょいくらいです。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こうした小さな人工衛星は、たくさん打ち上げて、連携させて使うことができます。これは「衛星コンステレーション」と言われています。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コンステレーションというのは、英語で「星座」という意味で、一個一個の人工衛星が星で、それが組み合わさって星座の様につながるような感じで活躍するってことですね。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では、人工衛星は宇宙で何をしてると思いますか？誰かわかる人いるかな？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（生徒にあてて聞いてみる）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まず、一つ目。天気予報のために雲の写真を撮影してくれる「気象衛星ひまわり」がありますね。</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CEDBBA2E-321C-A640-A83F-8C0F9578837B}"/>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:11</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08B745C-5E03-AB53-CF13-55803DACB02C}"/>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9</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31BBB3E-6981-6F39-C757-E54B2565389F}"/>
              </a:ext>
            </a:extLst>
          </p:cNvPr>
          <p:cNvPicPr>
            <a:picLocks noChangeAspect="1"/>
          </p:cNvPicPr>
          <p:nvPr/>
        </p:nvPicPr>
        <p:blipFill>
          <a:blip r:embed="rId2"/>
          <a:stretch>
            <a:fillRect/>
          </a:stretch>
        </p:blipFill>
        <p:spPr>
          <a:xfrm>
            <a:off x="1241348" y="706283"/>
            <a:ext cx="1947776" cy="1095624"/>
          </a:xfrm>
          <a:prstGeom prst="rect">
            <a:avLst/>
          </a:prstGeom>
        </p:spPr>
      </p:pic>
      <p:sp>
        <p:nvSpPr>
          <p:cNvPr id="3" name="正方形/長方形 2">
            <a:extLst>
              <a:ext uri="{FF2B5EF4-FFF2-40B4-BE49-F238E27FC236}">
                <a16:creationId xmlns:a16="http://schemas.microsoft.com/office/drawing/2014/main" id="{0C5BC87A-FE25-F56F-403A-42DFC1EC63A5}"/>
              </a:ext>
            </a:extLst>
          </p:cNvPr>
          <p:cNvSpPr/>
          <p:nvPr/>
        </p:nvSpPr>
        <p:spPr>
          <a:xfrm>
            <a:off x="6167120" y="983296"/>
            <a:ext cx="3376208" cy="74644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宇宙旅行に比べて、自分ゴトしにくい人工衛星について、スマホと似ていることや、さまざまな産業のビジネスに関わっていることを伝え、宇宙に行かなくても、自分が仕事で関わるかもしれない、と自分ゴト化につなげていく。</a:t>
            </a:r>
          </a:p>
        </p:txBody>
      </p:sp>
      <p:pic>
        <p:nvPicPr>
          <p:cNvPr id="10" name="図 9">
            <a:extLst>
              <a:ext uri="{FF2B5EF4-FFF2-40B4-BE49-F238E27FC236}">
                <a16:creationId xmlns:a16="http://schemas.microsoft.com/office/drawing/2014/main" id="{B6E594F3-3A95-4647-1F05-EDCCBFDE63A6}"/>
              </a:ext>
            </a:extLst>
          </p:cNvPr>
          <p:cNvPicPr>
            <a:picLocks noChangeAspect="1"/>
          </p:cNvPicPr>
          <p:nvPr/>
        </p:nvPicPr>
        <p:blipFill>
          <a:blip r:embed="rId3"/>
          <a:stretch>
            <a:fillRect/>
          </a:stretch>
        </p:blipFill>
        <p:spPr>
          <a:xfrm>
            <a:off x="1241348" y="1951118"/>
            <a:ext cx="1896299" cy="1066668"/>
          </a:xfrm>
          <a:prstGeom prst="rect">
            <a:avLst/>
          </a:prstGeom>
        </p:spPr>
      </p:pic>
      <p:pic>
        <p:nvPicPr>
          <p:cNvPr id="11" name="図 10">
            <a:extLst>
              <a:ext uri="{FF2B5EF4-FFF2-40B4-BE49-F238E27FC236}">
                <a16:creationId xmlns:a16="http://schemas.microsoft.com/office/drawing/2014/main" id="{BA341438-EC97-08BC-246C-FFA532D68BA3}"/>
              </a:ext>
            </a:extLst>
          </p:cNvPr>
          <p:cNvPicPr>
            <a:picLocks noChangeAspect="1"/>
          </p:cNvPicPr>
          <p:nvPr/>
        </p:nvPicPr>
        <p:blipFill>
          <a:blip r:embed="rId4"/>
          <a:stretch>
            <a:fillRect/>
          </a:stretch>
        </p:blipFill>
        <p:spPr>
          <a:xfrm>
            <a:off x="1241348" y="3156411"/>
            <a:ext cx="1896299" cy="1066668"/>
          </a:xfrm>
          <a:prstGeom prst="rect">
            <a:avLst/>
          </a:prstGeom>
        </p:spPr>
      </p:pic>
      <p:pic>
        <p:nvPicPr>
          <p:cNvPr id="14" name="図 13">
            <a:extLst>
              <a:ext uri="{FF2B5EF4-FFF2-40B4-BE49-F238E27FC236}">
                <a16:creationId xmlns:a16="http://schemas.microsoft.com/office/drawing/2014/main" id="{D753A282-DE38-1408-346E-F7AD13EA2628}"/>
              </a:ext>
            </a:extLst>
          </p:cNvPr>
          <p:cNvPicPr>
            <a:picLocks noChangeAspect="1"/>
          </p:cNvPicPr>
          <p:nvPr/>
        </p:nvPicPr>
        <p:blipFill>
          <a:blip r:embed="rId5"/>
          <a:stretch>
            <a:fillRect/>
          </a:stretch>
        </p:blipFill>
        <p:spPr>
          <a:xfrm>
            <a:off x="1241348" y="4361704"/>
            <a:ext cx="1896299" cy="1066668"/>
          </a:xfrm>
          <a:prstGeom prst="rect">
            <a:avLst/>
          </a:prstGeom>
        </p:spPr>
      </p:pic>
      <p:pic>
        <p:nvPicPr>
          <p:cNvPr id="16" name="図 15">
            <a:extLst>
              <a:ext uri="{FF2B5EF4-FFF2-40B4-BE49-F238E27FC236}">
                <a16:creationId xmlns:a16="http://schemas.microsoft.com/office/drawing/2014/main" id="{7629E90C-C051-018F-AE9B-EFFAC49BD345}"/>
              </a:ext>
            </a:extLst>
          </p:cNvPr>
          <p:cNvPicPr>
            <a:picLocks noChangeAspect="1"/>
          </p:cNvPicPr>
          <p:nvPr/>
        </p:nvPicPr>
        <p:blipFill>
          <a:blip r:embed="rId6"/>
          <a:stretch>
            <a:fillRect/>
          </a:stretch>
        </p:blipFill>
        <p:spPr>
          <a:xfrm>
            <a:off x="1241348" y="5606666"/>
            <a:ext cx="1896299" cy="1066668"/>
          </a:xfrm>
          <a:prstGeom prst="rect">
            <a:avLst/>
          </a:prstGeom>
        </p:spPr>
      </p:pic>
    </p:spTree>
    <p:extLst>
      <p:ext uri="{BB962C8B-B14F-4D97-AF65-F5344CB8AC3E}">
        <p14:creationId xmlns:p14="http://schemas.microsoft.com/office/powerpoint/2010/main" val="610292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6FDEC-40BE-EA88-2944-382FC319EB8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ED10F622-379E-5D8A-C2DF-DAB93513C1CD}"/>
              </a:ext>
            </a:extLst>
          </p:cNvPr>
          <p:cNvGraphicFramePr>
            <a:graphicFrameLocks noGrp="1"/>
          </p:cNvGraphicFramePr>
          <p:nvPr>
            <p:extLst>
              <p:ext uri="{D42A27DB-BD31-4B8C-83A1-F6EECF244321}">
                <p14:modId xmlns:p14="http://schemas.microsoft.com/office/powerpoint/2010/main" val="219685952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次は</a:t>
                      </a:r>
                      <a:r>
                        <a:rPr kumimoji="1" lang="en-US" altLang="ja-JP" sz="1100" dirty="0">
                          <a:latin typeface="BIZ UDPゴシック" panose="020B0400000000000000" pitchFamily="50" charset="-128"/>
                          <a:ea typeface="BIZ UDPゴシック" panose="020B0400000000000000" pitchFamily="50" charset="-128"/>
                        </a:rPr>
                        <a:t>GPS</a:t>
                      </a:r>
                      <a:r>
                        <a:rPr kumimoji="1" lang="ja-JP" altLang="en-US" sz="1100" dirty="0">
                          <a:latin typeface="BIZ UDPゴシック" panose="020B0400000000000000" pitchFamily="50" charset="-128"/>
                          <a:ea typeface="BIZ UDPゴシック" panose="020B0400000000000000" pitchFamily="50" charset="-128"/>
                        </a:rPr>
                        <a:t>のような、自分がどこにいるか位置をはかるのにも衛星が使われています。カーナビやスマホの地図アプリ、</a:t>
                      </a:r>
                      <a:r>
                        <a:rPr kumimoji="1" lang="en-US" altLang="ja-JP" sz="1100" dirty="0" err="1">
                          <a:latin typeface="BIZ UDPゴシック" panose="020B0400000000000000" pitchFamily="50" charset="-128"/>
                          <a:ea typeface="BIZ UDPゴシック" panose="020B0400000000000000" pitchFamily="50" charset="-128"/>
                        </a:rPr>
                        <a:t>Pokemon</a:t>
                      </a:r>
                      <a:r>
                        <a:rPr kumimoji="1" lang="en-US" altLang="ja-JP" sz="1100" dirty="0">
                          <a:latin typeface="BIZ UDPゴシック" panose="020B0400000000000000" pitchFamily="50" charset="-128"/>
                          <a:ea typeface="BIZ UDPゴシック" panose="020B0400000000000000" pitchFamily="50" charset="-128"/>
                        </a:rPr>
                        <a:t> GO</a:t>
                      </a:r>
                      <a:r>
                        <a:rPr kumimoji="1" lang="ja-JP" altLang="en-US" sz="1100" dirty="0">
                          <a:latin typeface="BIZ UDPゴシック" panose="020B0400000000000000" pitchFamily="50" charset="-128"/>
                          <a:ea typeface="BIZ UDPゴシック" panose="020B0400000000000000" pitchFamily="50" charset="-128"/>
                        </a:rPr>
                        <a:t>などでも使われていますよね。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そして、放送衛星や通信衛星。</a:t>
                      </a:r>
                      <a:r>
                        <a:rPr kumimoji="1" lang="en-US" altLang="ja-JP" sz="1100" dirty="0">
                          <a:latin typeface="BIZ UDPゴシック" panose="020B0400000000000000" pitchFamily="50" charset="-128"/>
                          <a:ea typeface="BIZ UDPゴシック" panose="020B0400000000000000" pitchFamily="50" charset="-128"/>
                        </a:rPr>
                        <a:t>TV</a:t>
                      </a:r>
                      <a:r>
                        <a:rPr kumimoji="1" lang="ja-JP" altLang="en-US" sz="1100" dirty="0">
                          <a:latin typeface="BIZ UDPゴシック" panose="020B0400000000000000" pitchFamily="50" charset="-128"/>
                          <a:ea typeface="BIZ UDPゴシック" panose="020B0400000000000000" pitchFamily="50" charset="-128"/>
                        </a:rPr>
                        <a:t>の</a:t>
                      </a:r>
                      <a:r>
                        <a:rPr kumimoji="1" lang="en-US" altLang="ja-JP" sz="1100" dirty="0">
                          <a:latin typeface="BIZ UDPゴシック" panose="020B0400000000000000" pitchFamily="50" charset="-128"/>
                          <a:ea typeface="BIZ UDPゴシック" panose="020B0400000000000000" pitchFamily="50" charset="-128"/>
                        </a:rPr>
                        <a:t>BS</a:t>
                      </a:r>
                      <a:r>
                        <a:rPr kumimoji="1" lang="ja-JP" altLang="en-US" sz="1100" dirty="0">
                          <a:latin typeface="BIZ UDPゴシック" panose="020B0400000000000000" pitchFamily="50" charset="-128"/>
                          <a:ea typeface="BIZ UDPゴシック" panose="020B0400000000000000" pitchFamily="50" charset="-128"/>
                        </a:rPr>
                        <a:t>放送とか、最近だと衛星インターネットのサービスも始まっています。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そして、今日の人工衛星は、宇宙から地球を見る、「地球観測衛星」です。人工衛星にカメラやセンサがついて地球の様々な情報を把握するのに使われています。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例えば、地図アプリで使われているようなこんな衛星写真や、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大気、陸地、海などのさまざまな情報が地球観測衛星で観測されています。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C0C3D30-8CEA-5498-AB44-23A8760916B0}"/>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:14</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7E7CA9A0-3A76-A29D-28FB-1E3C12CCF80E}"/>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10</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9B2070A-C55F-97C0-F89B-29C087F5A5D5}"/>
              </a:ext>
            </a:extLst>
          </p:cNvPr>
          <p:cNvPicPr>
            <a:picLocks noChangeAspect="1"/>
          </p:cNvPicPr>
          <p:nvPr/>
        </p:nvPicPr>
        <p:blipFill>
          <a:blip r:embed="rId2"/>
          <a:stretch>
            <a:fillRect/>
          </a:stretch>
        </p:blipFill>
        <p:spPr>
          <a:xfrm>
            <a:off x="1235995" y="567783"/>
            <a:ext cx="1971229" cy="1108816"/>
          </a:xfrm>
          <a:prstGeom prst="rect">
            <a:avLst/>
          </a:prstGeom>
        </p:spPr>
      </p:pic>
      <p:pic>
        <p:nvPicPr>
          <p:cNvPr id="8" name="図 7">
            <a:extLst>
              <a:ext uri="{FF2B5EF4-FFF2-40B4-BE49-F238E27FC236}">
                <a16:creationId xmlns:a16="http://schemas.microsoft.com/office/drawing/2014/main" id="{4AA53BF4-4F46-0E6F-DDD1-4549AE67B975}"/>
              </a:ext>
            </a:extLst>
          </p:cNvPr>
          <p:cNvPicPr>
            <a:picLocks noChangeAspect="1"/>
          </p:cNvPicPr>
          <p:nvPr/>
        </p:nvPicPr>
        <p:blipFill>
          <a:blip r:embed="rId3"/>
          <a:stretch>
            <a:fillRect/>
          </a:stretch>
        </p:blipFill>
        <p:spPr>
          <a:xfrm>
            <a:off x="1235995" y="1785790"/>
            <a:ext cx="1971229" cy="1108816"/>
          </a:xfrm>
          <a:prstGeom prst="rect">
            <a:avLst/>
          </a:prstGeom>
        </p:spPr>
      </p:pic>
      <p:pic>
        <p:nvPicPr>
          <p:cNvPr id="15" name="図 14">
            <a:extLst>
              <a:ext uri="{FF2B5EF4-FFF2-40B4-BE49-F238E27FC236}">
                <a16:creationId xmlns:a16="http://schemas.microsoft.com/office/drawing/2014/main" id="{3596F1DB-E1CE-0FEA-FB66-36D8B09F0B6A}"/>
              </a:ext>
            </a:extLst>
          </p:cNvPr>
          <p:cNvPicPr>
            <a:picLocks noChangeAspect="1"/>
          </p:cNvPicPr>
          <p:nvPr/>
        </p:nvPicPr>
        <p:blipFill>
          <a:blip r:embed="rId4"/>
          <a:stretch>
            <a:fillRect/>
          </a:stretch>
        </p:blipFill>
        <p:spPr>
          <a:xfrm>
            <a:off x="1235995" y="3003798"/>
            <a:ext cx="1971229" cy="1108816"/>
          </a:xfrm>
          <a:prstGeom prst="rect">
            <a:avLst/>
          </a:prstGeom>
        </p:spPr>
      </p:pic>
      <p:pic>
        <p:nvPicPr>
          <p:cNvPr id="18" name="図 17">
            <a:extLst>
              <a:ext uri="{FF2B5EF4-FFF2-40B4-BE49-F238E27FC236}">
                <a16:creationId xmlns:a16="http://schemas.microsoft.com/office/drawing/2014/main" id="{66C452CA-7CF1-C7D1-9789-950FB8E09D39}"/>
              </a:ext>
            </a:extLst>
          </p:cNvPr>
          <p:cNvPicPr>
            <a:picLocks noChangeAspect="1"/>
          </p:cNvPicPr>
          <p:nvPr/>
        </p:nvPicPr>
        <p:blipFill>
          <a:blip r:embed="rId5"/>
          <a:stretch>
            <a:fillRect/>
          </a:stretch>
        </p:blipFill>
        <p:spPr>
          <a:xfrm>
            <a:off x="1235995" y="4221806"/>
            <a:ext cx="1971229" cy="1108816"/>
          </a:xfrm>
          <a:prstGeom prst="rect">
            <a:avLst/>
          </a:prstGeom>
        </p:spPr>
      </p:pic>
      <p:pic>
        <p:nvPicPr>
          <p:cNvPr id="20" name="図 19">
            <a:extLst>
              <a:ext uri="{FF2B5EF4-FFF2-40B4-BE49-F238E27FC236}">
                <a16:creationId xmlns:a16="http://schemas.microsoft.com/office/drawing/2014/main" id="{27E69BAB-333D-EFD3-D856-55788A683AAD}"/>
              </a:ext>
            </a:extLst>
          </p:cNvPr>
          <p:cNvPicPr>
            <a:picLocks noChangeAspect="1"/>
          </p:cNvPicPr>
          <p:nvPr/>
        </p:nvPicPr>
        <p:blipFill>
          <a:blip r:embed="rId6"/>
          <a:stretch>
            <a:fillRect/>
          </a:stretch>
        </p:blipFill>
        <p:spPr>
          <a:xfrm>
            <a:off x="1235995" y="5439814"/>
            <a:ext cx="1971228" cy="1108816"/>
          </a:xfrm>
          <a:prstGeom prst="rect">
            <a:avLst/>
          </a:prstGeom>
        </p:spPr>
      </p:pic>
    </p:spTree>
    <p:extLst>
      <p:ext uri="{BB962C8B-B14F-4D97-AF65-F5344CB8AC3E}">
        <p14:creationId xmlns:p14="http://schemas.microsoft.com/office/powerpoint/2010/main" val="3379357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89C71-8722-9F3B-DC5D-A5D58CEC0FC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90AC040D-9C6B-6CDD-FE3C-B915B8FF8122}"/>
              </a:ext>
            </a:extLst>
          </p:cNvPr>
          <p:cNvGraphicFramePr>
            <a:graphicFrameLocks noGrp="1"/>
          </p:cNvGraphicFramePr>
          <p:nvPr>
            <p:extLst>
              <p:ext uri="{D42A27DB-BD31-4B8C-83A1-F6EECF244321}">
                <p14:modId xmlns:p14="http://schemas.microsoft.com/office/powerpoint/2010/main" val="23458312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日本の宇宙機関、</a:t>
                      </a: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の地球観測衛星もいくつかご紹介しましょう。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a:t>
                      </a:r>
                      <a:r>
                        <a:rPr kumimoji="1" lang="en-US" altLang="ja-JP" sz="1100" dirty="0">
                          <a:latin typeface="BIZ UDPゴシック" panose="020B0400000000000000" pitchFamily="50" charset="-128"/>
                          <a:ea typeface="BIZ UDPゴシック" panose="020B0400000000000000" pitchFamily="50" charset="-128"/>
                        </a:rPr>
                        <a:t>2024</a:t>
                      </a:r>
                      <a:r>
                        <a:rPr kumimoji="1" lang="ja-JP" altLang="en-US" sz="1100" dirty="0">
                          <a:latin typeface="BIZ UDPゴシック" panose="020B0400000000000000" pitchFamily="50" charset="-128"/>
                          <a:ea typeface="BIZ UDPゴシック" panose="020B0400000000000000" pitchFamily="50" charset="-128"/>
                        </a:rPr>
                        <a:t>年に打ち上げられた地面などを観測する「だいち</a:t>
                      </a:r>
                      <a:r>
                        <a:rPr kumimoji="1" lang="en-US" altLang="ja-JP" sz="1100" dirty="0">
                          <a:latin typeface="BIZ UDPゴシック" panose="020B0400000000000000" pitchFamily="50" charset="-128"/>
                          <a:ea typeface="BIZ UDPゴシック" panose="020B0400000000000000" pitchFamily="50" charset="-128"/>
                        </a:rPr>
                        <a:t>4</a:t>
                      </a:r>
                      <a:r>
                        <a:rPr kumimoji="1" lang="ja-JP" altLang="en-US" sz="1100" dirty="0">
                          <a:latin typeface="BIZ UDPゴシック" panose="020B0400000000000000" pitchFamily="50" charset="-128"/>
                          <a:ea typeface="BIZ UDPゴシック" panose="020B0400000000000000" pitchFamily="50" charset="-128"/>
                        </a:rPr>
                        <a:t>号」。</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l">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a:t>
                      </a:r>
                      <a:r>
                        <a:rPr kumimoji="1" lang="en-US" altLang="ja-JP" sz="1100" dirty="0">
                          <a:latin typeface="BIZ UDPゴシック" panose="020B0400000000000000" pitchFamily="50" charset="-128"/>
                          <a:ea typeface="BIZ UDPゴシック" panose="020B0400000000000000" pitchFamily="50" charset="-128"/>
                        </a:rPr>
                        <a:t>2025</a:t>
                      </a:r>
                      <a:r>
                        <a:rPr kumimoji="1" lang="ja-JP" altLang="en-US" sz="1100" dirty="0">
                          <a:latin typeface="BIZ UDPゴシック" panose="020B0400000000000000" pitchFamily="50" charset="-128"/>
                          <a:ea typeface="BIZ UDPゴシック" panose="020B0400000000000000" pitchFamily="50" charset="-128"/>
                        </a:rPr>
                        <a:t>年に打ち上げられた水や温室効果ガスなどを観測する「いぶき</a:t>
                      </a:r>
                      <a:r>
                        <a:rPr kumimoji="1" lang="en-US" altLang="ja-JP" sz="1100" dirty="0">
                          <a:latin typeface="BIZ UDPゴシック" panose="020B0400000000000000" pitchFamily="50" charset="-128"/>
                          <a:ea typeface="BIZ UDPゴシック" panose="020B0400000000000000" pitchFamily="50" charset="-128"/>
                        </a:rPr>
                        <a:t>GW</a:t>
                      </a:r>
                      <a:r>
                        <a:rPr kumimoji="1" lang="ja-JP" altLang="en-US" sz="1100" dirty="0">
                          <a:latin typeface="BIZ UDPゴシック" panose="020B0400000000000000" pitchFamily="50" charset="-128"/>
                          <a:ea typeface="BIZ UDPゴシック" panose="020B0400000000000000" pitchFamily="50" charset="-128"/>
                        </a:rPr>
                        <a:t>」。 </a:t>
                      </a:r>
                      <a:endParaRPr kumimoji="1" lang="en-US" altLang="ja-JP" sz="1100" dirty="0">
                        <a:latin typeface="BIZ UDPゴシック" panose="020B0400000000000000" pitchFamily="50" charset="-128"/>
                        <a:ea typeface="BIZ UDPゴシック" panose="020B0400000000000000" pitchFamily="50" charset="-128"/>
                      </a:endParaRPr>
                    </a:p>
                    <a:p>
                      <a:pPr algn="l">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日本でもこうした人工衛星が、さまざまなカメラやセンサを使って地球を見守ってくれているんです。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233A1ECC-C1C1-D0FA-0A71-3A70175CD9B2}"/>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15</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41E97A7A-80B9-035F-6A84-53191D685E58}"/>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11</a:t>
            </a:r>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A2E111C0-B64A-BDBB-E496-6D4A2D945D2C}"/>
              </a:ext>
            </a:extLst>
          </p:cNvPr>
          <p:cNvPicPr>
            <a:picLocks noChangeAspect="1"/>
          </p:cNvPicPr>
          <p:nvPr/>
        </p:nvPicPr>
        <p:blipFill>
          <a:blip r:embed="rId2"/>
          <a:stretch>
            <a:fillRect/>
          </a:stretch>
        </p:blipFill>
        <p:spPr>
          <a:xfrm>
            <a:off x="1286172" y="796744"/>
            <a:ext cx="1896299" cy="1066668"/>
          </a:xfrm>
          <a:prstGeom prst="rect">
            <a:avLst/>
          </a:prstGeom>
        </p:spPr>
      </p:pic>
      <p:pic>
        <p:nvPicPr>
          <p:cNvPr id="13" name="図 12">
            <a:extLst>
              <a:ext uri="{FF2B5EF4-FFF2-40B4-BE49-F238E27FC236}">
                <a16:creationId xmlns:a16="http://schemas.microsoft.com/office/drawing/2014/main" id="{6CF94F7F-D53F-AC83-53BD-5FF0C71BDA6A}"/>
              </a:ext>
            </a:extLst>
          </p:cNvPr>
          <p:cNvPicPr>
            <a:picLocks noChangeAspect="1"/>
          </p:cNvPicPr>
          <p:nvPr/>
        </p:nvPicPr>
        <p:blipFill>
          <a:blip r:embed="rId3"/>
          <a:stretch>
            <a:fillRect/>
          </a:stretch>
        </p:blipFill>
        <p:spPr>
          <a:xfrm>
            <a:off x="1286172" y="2002038"/>
            <a:ext cx="1896299" cy="1066668"/>
          </a:xfrm>
          <a:prstGeom prst="rect">
            <a:avLst/>
          </a:prstGeom>
        </p:spPr>
      </p:pic>
      <p:pic>
        <p:nvPicPr>
          <p:cNvPr id="14" name="図 13">
            <a:extLst>
              <a:ext uri="{FF2B5EF4-FFF2-40B4-BE49-F238E27FC236}">
                <a16:creationId xmlns:a16="http://schemas.microsoft.com/office/drawing/2014/main" id="{0851D048-5601-3E50-5A1F-25DC76DC8FA6}"/>
              </a:ext>
            </a:extLst>
          </p:cNvPr>
          <p:cNvPicPr>
            <a:picLocks noChangeAspect="1"/>
          </p:cNvPicPr>
          <p:nvPr/>
        </p:nvPicPr>
        <p:blipFill>
          <a:blip r:embed="rId4"/>
          <a:stretch>
            <a:fillRect/>
          </a:stretch>
        </p:blipFill>
        <p:spPr>
          <a:xfrm>
            <a:off x="1286172" y="3143011"/>
            <a:ext cx="1896299" cy="1066668"/>
          </a:xfrm>
          <a:prstGeom prst="rect">
            <a:avLst/>
          </a:prstGeom>
        </p:spPr>
      </p:pic>
    </p:spTree>
    <p:extLst>
      <p:ext uri="{BB962C8B-B14F-4D97-AF65-F5344CB8AC3E}">
        <p14:creationId xmlns:p14="http://schemas.microsoft.com/office/powerpoint/2010/main" val="899613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577B5-8B42-FF08-A6D8-506B4CC2C768}"/>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4985931-563B-2029-2996-7EB372084AB6}"/>
              </a:ext>
            </a:extLst>
          </p:cNvPr>
          <p:cNvGraphicFramePr>
            <a:graphicFrameLocks noGrp="1"/>
          </p:cNvGraphicFramePr>
          <p:nvPr>
            <p:extLst>
              <p:ext uri="{D42A27DB-BD31-4B8C-83A1-F6EECF244321}">
                <p14:modId xmlns:p14="http://schemas.microsoft.com/office/powerpoint/2010/main" val="240917123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こうした「宇宙から地球を見る」人工衛星が取得した「衛星データ」を様々な分野のビジネスに使う取り組みも広がっています。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宇宙っぽくない色んな産業が衛星データを使うようになってきているから、みんなも将来関わるかもしれないので、ぜひ今日の授業を将来思い出してくれたらと思います。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まず、農業。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農業では、人工衛星で田んぼや畑を見て、栽培管理や、どれくらいとれたかの把握などに使っています。衛星データを使って作ったお米はブランド米として販売されていたりします。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次に林業。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こちらも宇宙から森林の状態を把握して、森林管理に役立てたり、森林が違法に伐採されていないか監視したり、森林がどれくらい二酸化炭素を吸収しているかを推定したりしています。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29BF57CD-8095-10D7-A4A1-7CE93B28CBB0}"/>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16</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ADDD0EC-5645-0FB1-E864-BCDAB528A2A9}"/>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12</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613EDF59-E301-8811-C719-4E5860C0DA40}"/>
              </a:ext>
            </a:extLst>
          </p:cNvPr>
          <p:cNvPicPr>
            <a:picLocks noChangeAspect="1"/>
          </p:cNvPicPr>
          <p:nvPr/>
        </p:nvPicPr>
        <p:blipFill>
          <a:blip r:embed="rId2"/>
          <a:stretch>
            <a:fillRect/>
          </a:stretch>
        </p:blipFill>
        <p:spPr>
          <a:xfrm>
            <a:off x="1187559" y="706283"/>
            <a:ext cx="2030770" cy="1142308"/>
          </a:xfrm>
          <a:prstGeom prst="rect">
            <a:avLst/>
          </a:prstGeom>
        </p:spPr>
      </p:pic>
      <p:pic>
        <p:nvPicPr>
          <p:cNvPr id="11" name="図 10">
            <a:extLst>
              <a:ext uri="{FF2B5EF4-FFF2-40B4-BE49-F238E27FC236}">
                <a16:creationId xmlns:a16="http://schemas.microsoft.com/office/drawing/2014/main" id="{2F2E75EC-F91B-733D-DCEB-BA0E9F1F941B}"/>
              </a:ext>
            </a:extLst>
          </p:cNvPr>
          <p:cNvPicPr>
            <a:picLocks noChangeAspect="1"/>
          </p:cNvPicPr>
          <p:nvPr/>
        </p:nvPicPr>
        <p:blipFill>
          <a:blip r:embed="rId3"/>
          <a:stretch>
            <a:fillRect/>
          </a:stretch>
        </p:blipFill>
        <p:spPr>
          <a:xfrm>
            <a:off x="1187559" y="1896573"/>
            <a:ext cx="2030772" cy="1142309"/>
          </a:xfrm>
          <a:prstGeom prst="rect">
            <a:avLst/>
          </a:prstGeom>
        </p:spPr>
      </p:pic>
      <p:pic>
        <p:nvPicPr>
          <p:cNvPr id="15" name="図 14">
            <a:extLst>
              <a:ext uri="{FF2B5EF4-FFF2-40B4-BE49-F238E27FC236}">
                <a16:creationId xmlns:a16="http://schemas.microsoft.com/office/drawing/2014/main" id="{AE9979E5-0FF1-E0DD-73FB-EEBD6EAB07B0}"/>
              </a:ext>
            </a:extLst>
          </p:cNvPr>
          <p:cNvPicPr>
            <a:picLocks noChangeAspect="1"/>
          </p:cNvPicPr>
          <p:nvPr/>
        </p:nvPicPr>
        <p:blipFill>
          <a:blip r:embed="rId4"/>
          <a:stretch>
            <a:fillRect/>
          </a:stretch>
        </p:blipFill>
        <p:spPr>
          <a:xfrm>
            <a:off x="1187557" y="3086864"/>
            <a:ext cx="2030772" cy="1142309"/>
          </a:xfrm>
          <a:prstGeom prst="rect">
            <a:avLst/>
          </a:prstGeom>
        </p:spPr>
      </p:pic>
      <p:pic>
        <p:nvPicPr>
          <p:cNvPr id="17" name="図 16">
            <a:extLst>
              <a:ext uri="{FF2B5EF4-FFF2-40B4-BE49-F238E27FC236}">
                <a16:creationId xmlns:a16="http://schemas.microsoft.com/office/drawing/2014/main" id="{7D6B9440-9EDB-AB45-FCAC-FBE1BBFCFA27}"/>
              </a:ext>
            </a:extLst>
          </p:cNvPr>
          <p:cNvPicPr>
            <a:picLocks noChangeAspect="1"/>
          </p:cNvPicPr>
          <p:nvPr/>
        </p:nvPicPr>
        <p:blipFill>
          <a:blip r:embed="rId5"/>
          <a:stretch>
            <a:fillRect/>
          </a:stretch>
        </p:blipFill>
        <p:spPr>
          <a:xfrm>
            <a:off x="1187557" y="4292928"/>
            <a:ext cx="2030772" cy="1142309"/>
          </a:xfrm>
          <a:prstGeom prst="rect">
            <a:avLst/>
          </a:prstGeom>
        </p:spPr>
      </p:pic>
      <p:pic>
        <p:nvPicPr>
          <p:cNvPr id="19" name="図 18">
            <a:extLst>
              <a:ext uri="{FF2B5EF4-FFF2-40B4-BE49-F238E27FC236}">
                <a16:creationId xmlns:a16="http://schemas.microsoft.com/office/drawing/2014/main" id="{FA9A7672-1C97-89B3-BEF4-D075A837E397}"/>
              </a:ext>
            </a:extLst>
          </p:cNvPr>
          <p:cNvPicPr>
            <a:picLocks noChangeAspect="1"/>
          </p:cNvPicPr>
          <p:nvPr/>
        </p:nvPicPr>
        <p:blipFill>
          <a:blip r:embed="rId6"/>
          <a:stretch>
            <a:fillRect/>
          </a:stretch>
        </p:blipFill>
        <p:spPr>
          <a:xfrm>
            <a:off x="1187557" y="5498992"/>
            <a:ext cx="2015259" cy="1133583"/>
          </a:xfrm>
          <a:prstGeom prst="rect">
            <a:avLst/>
          </a:prstGeom>
        </p:spPr>
      </p:pic>
    </p:spTree>
    <p:extLst>
      <p:ext uri="{BB962C8B-B14F-4D97-AF65-F5344CB8AC3E}">
        <p14:creationId xmlns:p14="http://schemas.microsoft.com/office/powerpoint/2010/main" val="2064905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87031-4D9C-58DC-64B3-D2D301FE181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B456843-8F13-92FA-24AA-E9E0105F2AFD}"/>
              </a:ext>
            </a:extLst>
          </p:cNvPr>
          <p:cNvGraphicFramePr>
            <a:graphicFrameLocks noGrp="1"/>
          </p:cNvGraphicFramePr>
          <p:nvPr>
            <p:extLst>
              <p:ext uri="{D42A27DB-BD31-4B8C-83A1-F6EECF244321}">
                <p14:modId xmlns:p14="http://schemas.microsoft.com/office/powerpoint/2010/main" val="1446416090"/>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漁業や養殖などの水産業。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こちらは、まぐろやカツオなどの魚は、表面の温度によってどこにいるか決まっているので、宇宙から海の温度を観測して、魚がどこにいるかを把握して漁業に役立てたりしています。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土木。</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衛星で地面がどれくらい沈んでいるか見えるので、建物のどのあたりがメンテナンス必要かを識別したりしています。これは空港ではかってみた例ですね。赤い箇所がすごく沈んでいるので、点検が必要なことがわかり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2B90E606-28AE-B3AA-A987-E6239E8C6DF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17</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71C4761-F5DF-6EFA-5CE4-375420156377}"/>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13</a:t>
            </a:r>
            <a:endParaRPr kumimoji="1" lang="ja-JP" altLang="en-US"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D5AE1F8-0A63-584E-5C36-20B55EC658CF}"/>
              </a:ext>
            </a:extLst>
          </p:cNvPr>
          <p:cNvPicPr>
            <a:picLocks noChangeAspect="1"/>
          </p:cNvPicPr>
          <p:nvPr/>
        </p:nvPicPr>
        <p:blipFill>
          <a:blip r:embed="rId2"/>
          <a:stretch>
            <a:fillRect/>
          </a:stretch>
        </p:blipFill>
        <p:spPr>
          <a:xfrm>
            <a:off x="1208701" y="706282"/>
            <a:ext cx="1957580" cy="1101139"/>
          </a:xfrm>
          <a:prstGeom prst="rect">
            <a:avLst/>
          </a:prstGeom>
        </p:spPr>
      </p:pic>
      <p:pic>
        <p:nvPicPr>
          <p:cNvPr id="7" name="図 6">
            <a:extLst>
              <a:ext uri="{FF2B5EF4-FFF2-40B4-BE49-F238E27FC236}">
                <a16:creationId xmlns:a16="http://schemas.microsoft.com/office/drawing/2014/main" id="{187D4E68-EAAF-8A1E-5B07-D178FD2908DB}"/>
              </a:ext>
            </a:extLst>
          </p:cNvPr>
          <p:cNvPicPr>
            <a:picLocks noChangeAspect="1"/>
          </p:cNvPicPr>
          <p:nvPr/>
        </p:nvPicPr>
        <p:blipFill>
          <a:blip r:embed="rId3"/>
          <a:stretch>
            <a:fillRect/>
          </a:stretch>
        </p:blipFill>
        <p:spPr>
          <a:xfrm>
            <a:off x="1208701" y="1896573"/>
            <a:ext cx="1957580" cy="1101139"/>
          </a:xfrm>
          <a:prstGeom prst="rect">
            <a:avLst/>
          </a:prstGeom>
        </p:spPr>
      </p:pic>
      <p:pic>
        <p:nvPicPr>
          <p:cNvPr id="13" name="図 12">
            <a:extLst>
              <a:ext uri="{FF2B5EF4-FFF2-40B4-BE49-F238E27FC236}">
                <a16:creationId xmlns:a16="http://schemas.microsoft.com/office/drawing/2014/main" id="{B5272152-C1B7-43B9-87F0-DD92F09515B4}"/>
              </a:ext>
            </a:extLst>
          </p:cNvPr>
          <p:cNvPicPr>
            <a:picLocks noChangeAspect="1"/>
          </p:cNvPicPr>
          <p:nvPr/>
        </p:nvPicPr>
        <p:blipFill>
          <a:blip r:embed="rId4"/>
          <a:stretch>
            <a:fillRect/>
          </a:stretch>
        </p:blipFill>
        <p:spPr>
          <a:xfrm>
            <a:off x="1208701" y="3086864"/>
            <a:ext cx="1957580" cy="1101139"/>
          </a:xfrm>
          <a:prstGeom prst="rect">
            <a:avLst/>
          </a:prstGeom>
        </p:spPr>
      </p:pic>
      <p:pic>
        <p:nvPicPr>
          <p:cNvPr id="16" name="図 15">
            <a:extLst>
              <a:ext uri="{FF2B5EF4-FFF2-40B4-BE49-F238E27FC236}">
                <a16:creationId xmlns:a16="http://schemas.microsoft.com/office/drawing/2014/main" id="{CD88A270-FF3B-1A41-E990-985DCA8AD749}"/>
              </a:ext>
            </a:extLst>
          </p:cNvPr>
          <p:cNvPicPr>
            <a:picLocks noChangeAspect="1"/>
          </p:cNvPicPr>
          <p:nvPr/>
        </p:nvPicPr>
        <p:blipFill>
          <a:blip r:embed="rId5"/>
          <a:stretch>
            <a:fillRect/>
          </a:stretch>
        </p:blipFill>
        <p:spPr>
          <a:xfrm>
            <a:off x="1208701" y="4277155"/>
            <a:ext cx="1910980" cy="1074926"/>
          </a:xfrm>
          <a:prstGeom prst="rect">
            <a:avLst/>
          </a:prstGeom>
        </p:spPr>
      </p:pic>
    </p:spTree>
    <p:extLst>
      <p:ext uri="{BB962C8B-B14F-4D97-AF65-F5344CB8AC3E}">
        <p14:creationId xmlns:p14="http://schemas.microsoft.com/office/powerpoint/2010/main" val="3583574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F553E-7EBE-7D4E-9265-E8ED5D1E57A5}"/>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F571346C-F480-F7DA-D5D5-CF53DC6A3093}"/>
              </a:ext>
            </a:extLst>
          </p:cNvPr>
          <p:cNvGraphicFramePr>
            <a:graphicFrameLocks noGrp="1"/>
          </p:cNvGraphicFramePr>
          <p:nvPr>
            <p:extLst>
              <p:ext uri="{D42A27DB-BD31-4B8C-83A1-F6EECF244321}">
                <p14:modId xmlns:p14="http://schemas.microsoft.com/office/powerpoint/2010/main" val="3786715305"/>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地震や豪雨などの災害が発生した際にも衛星は役立ちます。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災害前後の写真を比べて、災害の被害を把握するのに衛星が使われています。左は壊れた建物の数、右側は洪水で浸水した場所が示されています。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意外なところでは広告業。みなさん、どんな風に使うか思いつきますか？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（生徒に質問してみる）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こちらは、衛星でキャベツがどれくらい今後収穫できそうかを把握します。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その情報を皆さんだとどう使います？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キャベツがたくさんとれそうとわかれば、値段はどうなる？安くなるよね。安くなるとスーパーに行って安いキャベツを見た人はどう思うだろう？なんかキャベツの一品を作りたいと思うよね。そんな時に、キャベツを材料にした調味料、例えばホイコーローの元が宣伝されてたらつい買っちゃうよね。そんな風に、衛星の情報が、どこでどんな広告をすればよいか、という判断に使おうとする取り組みも始まって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C7A661E5-7E93-614A-A758-8B196321AE5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a:t>
            </a:r>
            <a:r>
              <a:rPr kumimoji="1" lang="en-US" altLang="ja-JP" sz="1200" dirty="0">
                <a:latin typeface="BIZ UDPゴシック" panose="020B0400000000000000" pitchFamily="50" charset="-128"/>
                <a:ea typeface="BIZ UDPゴシック" panose="020B0400000000000000" pitchFamily="50" charset="-128"/>
              </a:rPr>
              <a:t>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5EA6362D-453B-66AF-A9BA-4F1E6C2688C9}"/>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14</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AECF0E38-F730-A650-A92A-A8F7509CBE59}"/>
              </a:ext>
            </a:extLst>
          </p:cNvPr>
          <p:cNvPicPr>
            <a:picLocks noChangeAspect="1"/>
          </p:cNvPicPr>
          <p:nvPr/>
        </p:nvPicPr>
        <p:blipFill>
          <a:blip r:embed="rId2"/>
          <a:stretch>
            <a:fillRect/>
          </a:stretch>
        </p:blipFill>
        <p:spPr>
          <a:xfrm>
            <a:off x="1222348" y="706282"/>
            <a:ext cx="1984876" cy="1116493"/>
          </a:xfrm>
          <a:prstGeom prst="rect">
            <a:avLst/>
          </a:prstGeom>
        </p:spPr>
      </p:pic>
      <p:pic>
        <p:nvPicPr>
          <p:cNvPr id="8" name="図 7">
            <a:extLst>
              <a:ext uri="{FF2B5EF4-FFF2-40B4-BE49-F238E27FC236}">
                <a16:creationId xmlns:a16="http://schemas.microsoft.com/office/drawing/2014/main" id="{65412BC7-12F3-4F9E-40AC-69B47AEDE592}"/>
              </a:ext>
            </a:extLst>
          </p:cNvPr>
          <p:cNvPicPr>
            <a:picLocks noChangeAspect="1"/>
          </p:cNvPicPr>
          <p:nvPr/>
        </p:nvPicPr>
        <p:blipFill>
          <a:blip r:embed="rId3"/>
          <a:stretch>
            <a:fillRect/>
          </a:stretch>
        </p:blipFill>
        <p:spPr>
          <a:xfrm>
            <a:off x="1222348" y="1894426"/>
            <a:ext cx="1984876" cy="1116493"/>
          </a:xfrm>
          <a:prstGeom prst="rect">
            <a:avLst/>
          </a:prstGeom>
        </p:spPr>
      </p:pic>
      <p:pic>
        <p:nvPicPr>
          <p:cNvPr id="14" name="図 13">
            <a:extLst>
              <a:ext uri="{FF2B5EF4-FFF2-40B4-BE49-F238E27FC236}">
                <a16:creationId xmlns:a16="http://schemas.microsoft.com/office/drawing/2014/main" id="{B0BBEDEC-7191-3B4E-6187-A29504149907}"/>
              </a:ext>
            </a:extLst>
          </p:cNvPr>
          <p:cNvPicPr>
            <a:picLocks noChangeAspect="1"/>
          </p:cNvPicPr>
          <p:nvPr/>
        </p:nvPicPr>
        <p:blipFill>
          <a:blip r:embed="rId4"/>
          <a:stretch>
            <a:fillRect/>
          </a:stretch>
        </p:blipFill>
        <p:spPr>
          <a:xfrm>
            <a:off x="1222348" y="3082570"/>
            <a:ext cx="1984876" cy="1116493"/>
          </a:xfrm>
          <a:prstGeom prst="rect">
            <a:avLst/>
          </a:prstGeom>
        </p:spPr>
      </p:pic>
      <p:pic>
        <p:nvPicPr>
          <p:cNvPr id="17" name="図 16">
            <a:extLst>
              <a:ext uri="{FF2B5EF4-FFF2-40B4-BE49-F238E27FC236}">
                <a16:creationId xmlns:a16="http://schemas.microsoft.com/office/drawing/2014/main" id="{8BF47B78-7A1F-7FDE-2E51-8C82635468A2}"/>
              </a:ext>
            </a:extLst>
          </p:cNvPr>
          <p:cNvPicPr>
            <a:picLocks noChangeAspect="1"/>
          </p:cNvPicPr>
          <p:nvPr/>
        </p:nvPicPr>
        <p:blipFill>
          <a:blip r:embed="rId5"/>
          <a:stretch>
            <a:fillRect/>
          </a:stretch>
        </p:blipFill>
        <p:spPr>
          <a:xfrm>
            <a:off x="1222348" y="4369691"/>
            <a:ext cx="1984876" cy="1116493"/>
          </a:xfrm>
          <a:prstGeom prst="rect">
            <a:avLst/>
          </a:prstGeom>
        </p:spPr>
      </p:pic>
    </p:spTree>
    <p:extLst>
      <p:ext uri="{BB962C8B-B14F-4D97-AF65-F5344CB8AC3E}">
        <p14:creationId xmlns:p14="http://schemas.microsoft.com/office/powerpoint/2010/main" val="1882688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2A973-916F-9FBA-F8B3-1BF417A05005}"/>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9BA89164-8104-21E3-8BE2-5953A6174563}"/>
              </a:ext>
            </a:extLst>
          </p:cNvPr>
          <p:cNvGraphicFramePr>
            <a:graphicFrameLocks noGrp="1"/>
          </p:cNvGraphicFramePr>
          <p:nvPr>
            <p:extLst>
              <p:ext uri="{D42A27DB-BD31-4B8C-83A1-F6EECF244321}">
                <p14:modId xmlns:p14="http://schemas.microsoft.com/office/powerpoint/2010/main" val="388524810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他にもいろんな使い方があります。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例えば、衛星は夜の光を観測できます。これでどの国がどれくらい経済発展しているかを把握して、経済の状況を把握したりだとか、さっき紹介した災害の状況把握を保険の支払いを早く行うために活用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また、衛星は海で船を見ることもできます。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地球を定期的に観測すると健康診断の様に、どのような変化があるのかを把握できます。気候変動の影響で北極や南極の氷がどれくらい減ってきているかもわかります。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EB256072-6A3C-8EBD-580E-4DA11DE72FA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19</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B1FF2EEF-0ACB-4496-9E63-C724D3C56184}"/>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15</a:t>
            </a:r>
            <a:endParaRPr kumimoji="1" lang="ja-JP" altLang="en-US"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25DB0B15-CD79-BA94-4315-60D92CE31CA5}"/>
              </a:ext>
            </a:extLst>
          </p:cNvPr>
          <p:cNvPicPr>
            <a:picLocks noChangeAspect="1"/>
          </p:cNvPicPr>
          <p:nvPr/>
        </p:nvPicPr>
        <p:blipFill>
          <a:blip r:embed="rId2"/>
          <a:stretch>
            <a:fillRect/>
          </a:stretch>
        </p:blipFill>
        <p:spPr>
          <a:xfrm>
            <a:off x="1222348" y="706283"/>
            <a:ext cx="1998524" cy="1124170"/>
          </a:xfrm>
          <a:prstGeom prst="rect">
            <a:avLst/>
          </a:prstGeom>
        </p:spPr>
      </p:pic>
      <p:pic>
        <p:nvPicPr>
          <p:cNvPr id="13" name="図 12">
            <a:extLst>
              <a:ext uri="{FF2B5EF4-FFF2-40B4-BE49-F238E27FC236}">
                <a16:creationId xmlns:a16="http://schemas.microsoft.com/office/drawing/2014/main" id="{C85835AB-219F-D18F-0357-02D2F8114D79}"/>
              </a:ext>
            </a:extLst>
          </p:cNvPr>
          <p:cNvPicPr>
            <a:picLocks noChangeAspect="1"/>
          </p:cNvPicPr>
          <p:nvPr/>
        </p:nvPicPr>
        <p:blipFill>
          <a:blip r:embed="rId3"/>
          <a:stretch>
            <a:fillRect/>
          </a:stretch>
        </p:blipFill>
        <p:spPr>
          <a:xfrm>
            <a:off x="1222348" y="1896574"/>
            <a:ext cx="1998524" cy="1124170"/>
          </a:xfrm>
          <a:prstGeom prst="rect">
            <a:avLst/>
          </a:prstGeom>
        </p:spPr>
      </p:pic>
      <p:pic>
        <p:nvPicPr>
          <p:cNvPr id="16" name="図 15">
            <a:extLst>
              <a:ext uri="{FF2B5EF4-FFF2-40B4-BE49-F238E27FC236}">
                <a16:creationId xmlns:a16="http://schemas.microsoft.com/office/drawing/2014/main" id="{5956CE45-DCB5-3CAF-5E35-E1D15B785A77}"/>
              </a:ext>
            </a:extLst>
          </p:cNvPr>
          <p:cNvPicPr>
            <a:picLocks noChangeAspect="1"/>
          </p:cNvPicPr>
          <p:nvPr/>
        </p:nvPicPr>
        <p:blipFill>
          <a:blip r:embed="rId4"/>
          <a:stretch>
            <a:fillRect/>
          </a:stretch>
        </p:blipFill>
        <p:spPr>
          <a:xfrm>
            <a:off x="1222348" y="3086866"/>
            <a:ext cx="1998524" cy="1124170"/>
          </a:xfrm>
          <a:prstGeom prst="rect">
            <a:avLst/>
          </a:prstGeom>
        </p:spPr>
      </p:pic>
      <p:pic>
        <p:nvPicPr>
          <p:cNvPr id="19" name="図 18">
            <a:extLst>
              <a:ext uri="{FF2B5EF4-FFF2-40B4-BE49-F238E27FC236}">
                <a16:creationId xmlns:a16="http://schemas.microsoft.com/office/drawing/2014/main" id="{90256A73-1E84-1209-E6EE-CBD071465874}"/>
              </a:ext>
            </a:extLst>
          </p:cNvPr>
          <p:cNvPicPr>
            <a:picLocks noChangeAspect="1"/>
          </p:cNvPicPr>
          <p:nvPr/>
        </p:nvPicPr>
        <p:blipFill>
          <a:blip r:embed="rId5"/>
          <a:stretch>
            <a:fillRect/>
          </a:stretch>
        </p:blipFill>
        <p:spPr>
          <a:xfrm>
            <a:off x="1222348" y="4277159"/>
            <a:ext cx="1998524" cy="1124170"/>
          </a:xfrm>
          <a:prstGeom prst="rect">
            <a:avLst/>
          </a:prstGeom>
        </p:spPr>
      </p:pic>
    </p:spTree>
    <p:extLst>
      <p:ext uri="{BB962C8B-B14F-4D97-AF65-F5344CB8AC3E}">
        <p14:creationId xmlns:p14="http://schemas.microsoft.com/office/powerpoint/2010/main" val="1930448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33502-96EC-6B81-8628-7F849207CAAD}"/>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AD220BE-A61B-1B6A-03D4-472021D04ADD}"/>
              </a:ext>
            </a:extLst>
          </p:cNvPr>
          <p:cNvGraphicFramePr>
            <a:graphicFrameLocks noGrp="1"/>
          </p:cNvGraphicFramePr>
          <p:nvPr>
            <p:extLst>
              <p:ext uri="{D42A27DB-BD31-4B8C-83A1-F6EECF244321}">
                <p14:modId xmlns:p14="http://schemas.microsoft.com/office/powerpoint/2010/main" val="372082474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特別授業 ～宇宙から見る地球～ </a:t>
                      </a:r>
                      <a:r>
                        <a:rPr kumimoji="1" lang="en-US" altLang="ja-JP" sz="1100" b="1" dirty="0">
                          <a:latin typeface="BIZ UDPゴシック" panose="020B0400000000000000" pitchFamily="50" charset="-128"/>
                          <a:ea typeface="BIZ UDPゴシック" panose="020B0400000000000000" pitchFamily="50" charset="-128"/>
                        </a:rPr>
                        <a:t>Day1(1</a:t>
                      </a:r>
                      <a:r>
                        <a:rPr kumimoji="1" lang="ja-JP" altLang="en-US" sz="1100" b="1" dirty="0">
                          <a:latin typeface="BIZ UDPゴシック" panose="020B0400000000000000" pitchFamily="50" charset="-128"/>
                          <a:ea typeface="BIZ UDPゴシック" panose="020B0400000000000000" pitchFamily="50" charset="-128"/>
                        </a:rPr>
                        <a:t>コマ</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イントロ</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はい、みなさん、こんにちは！「宇宙から見る地球」と題して、特別授業を始めていきたいと思います。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「宇宙」や「地球」。普段の生活ではあまり考えることがないんじゃないかと思いますが、実は、将来みんなが仕事で関わる可能性が出てくるかもしれない、どんどん身近になってきているテーマです。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また、仕事で関わらなかったとしても、とてもワクワクするし、美しいし、そして何より、新しいものの見方、考え方を与えてくれるものでもあります。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今日の授業では、普段なかなか触れる機会のない特別な話をしながら、皆さんに「宇宙から見る地球」を自分ゴトにしてもらえるように進めていこうと思うので、ぜひ一緒に楽しみながら学んで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b="1"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最初に、今日の授業で行うグループワークについて説明します。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特別授業では、「宇宙から見る地球」を自分ゴト</a:t>
                      </a:r>
                      <a:r>
                        <a:rPr kumimoji="1" lang="en-US" altLang="ja-JP" sz="1100" dirty="0">
                          <a:latin typeface="BIZ UDPゴシック" panose="020B0400000000000000" pitchFamily="50" charset="-128"/>
                          <a:ea typeface="BIZ UDPゴシック" panose="020B0400000000000000" pitchFamily="50" charset="-128"/>
                        </a:rPr>
                        <a:t>(My Earth)</a:t>
                      </a:r>
                      <a:r>
                        <a:rPr kumimoji="1" lang="ja-JP" altLang="en-US" sz="1100" dirty="0">
                          <a:latin typeface="BIZ UDPゴシック" panose="020B0400000000000000" pitchFamily="50" charset="-128"/>
                          <a:ea typeface="BIZ UDPゴシック" panose="020B0400000000000000" pitchFamily="50" charset="-128"/>
                        </a:rPr>
                        <a:t>にできるような「味わい方」をみんなで探します。</a:t>
                      </a: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国際宇宙ステーションに対峙していた油井亀美也宇宙飛行士の撮影写真が閲覧できる</a:t>
                      </a:r>
                      <a:r>
                        <a:rPr kumimoji="1" lang="en-US" altLang="ja-JP" sz="1100" dirty="0">
                          <a:latin typeface="BIZ UDPゴシック" panose="020B0400000000000000" pitchFamily="50" charset="-128"/>
                          <a:ea typeface="BIZ UDPゴシック" panose="020B0400000000000000" pitchFamily="50" charset="-128"/>
                        </a:rPr>
                        <a:t>Web</a:t>
                      </a:r>
                      <a:r>
                        <a:rPr kumimoji="1" lang="ja-JP" altLang="en-US" sz="1100" dirty="0">
                          <a:latin typeface="BIZ UDPゴシック" panose="020B0400000000000000" pitchFamily="50" charset="-128"/>
                          <a:ea typeface="BIZ UDPゴシック" panose="020B0400000000000000" pitchFamily="50" charset="-128"/>
                        </a:rPr>
                        <a:t>アプリ「</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」を使って、グループで一枚気に入った「宇宙から見る地球」の撮影写真を選び、タイトルをつけて、その意味や写真の味わい方・素晴らしさ</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選んだ理由</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をスライドにまとめてください。</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２回目の授業でみんなに発表してもらいたいと思います。</a:t>
                      </a: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は</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と検索すると出てくると思います。リンクは、これですね。</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dirty="0">
                          <a:latin typeface="BIZ UDPゴシック" panose="020B0400000000000000" pitchFamily="50" charset="-128"/>
                          <a:ea typeface="BIZ UDPゴシック" panose="020B0400000000000000" pitchFamily="50" charset="-128"/>
                          <a:hlinkClick r:id="rId2"/>
                        </a:rPr>
                        <a:t>https://earth-diary.jaxa.jp/</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「「宇宙から見る地球」に関する基礎知識」動画の鑑賞</a:t>
                      </a:r>
                      <a:r>
                        <a:rPr kumimoji="1" lang="en-US" altLang="ja-JP" sz="1100" b="1" dirty="0">
                          <a:latin typeface="BIZ UDPゴシック" panose="020B0400000000000000" pitchFamily="50" charset="-128"/>
                          <a:ea typeface="BIZ UDPゴシック" panose="020B0400000000000000" pitchFamily="50" charset="-128"/>
                        </a:rPr>
                        <a:t>(20</a:t>
                      </a:r>
                      <a:r>
                        <a:rPr kumimoji="1" lang="ja-JP" altLang="en-US" sz="1100" b="1" dirty="0">
                          <a:latin typeface="BIZ UDPゴシック" panose="020B0400000000000000" pitchFamily="50" charset="-128"/>
                          <a:ea typeface="BIZ UDPゴシック" panose="020B0400000000000000" pitchFamily="50" charset="-128"/>
                        </a:rPr>
                        <a:t>分</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 </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の写真を選ぶ、と言っても、皆さん、宇宙のこと、よくわからないって人が多いと思います。グループワークに入る前に、「宇宙から見る地球」に関する基礎知識を学んで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の宇宙ナビゲーター コスモさんが解説してくれている動画が</a:t>
                      </a:r>
                      <a:r>
                        <a:rPr kumimoji="1" lang="en-US" altLang="ja-JP" sz="1100" dirty="0">
                          <a:latin typeface="BIZ UDPゴシック" panose="020B0400000000000000" pitchFamily="50" charset="-128"/>
                          <a:ea typeface="BIZ UDPゴシック" panose="020B0400000000000000" pitchFamily="50" charset="-128"/>
                        </a:rPr>
                        <a:t>20</a:t>
                      </a:r>
                      <a:r>
                        <a:rPr kumimoji="1" lang="ja-JP" altLang="en-US" sz="1100" dirty="0">
                          <a:latin typeface="BIZ UDPゴシック" panose="020B0400000000000000" pitchFamily="50" charset="-128"/>
                          <a:ea typeface="BIZ UDPゴシック" panose="020B0400000000000000" pitchFamily="50" charset="-128"/>
                        </a:rPr>
                        <a:t>分くらいあるので、見ていきましょう➡以下リンクの動画を投影してください。</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（動画リンク：</a:t>
                      </a:r>
                      <a:r>
                        <a:rPr kumimoji="1" lang="en-US" altLang="ja-JP" sz="1100" dirty="0">
                          <a:latin typeface="BIZ UDPゴシック" panose="020B0400000000000000" pitchFamily="50" charset="-128"/>
                          <a:ea typeface="BIZ UDPゴシック" panose="020B0400000000000000" pitchFamily="50" charset="-128"/>
                        </a:rPr>
                        <a:t>TBD)</a:t>
                      </a: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6408823B-CA03-D591-FD2F-E802654FC1D1}"/>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a:t>
            </a:r>
            <a:r>
              <a:rPr kumimoji="1" lang="en-US" altLang="ja-JP" sz="1200" dirty="0">
                <a:latin typeface="BIZ UDPゴシック" panose="020B0400000000000000" pitchFamily="50" charset="-128"/>
                <a:ea typeface="BIZ UDPゴシック" panose="020B0400000000000000" pitchFamily="50" charset="-128"/>
              </a:rPr>
              <a:t>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C0CD70A-04EB-B797-359C-1A97CA3888C6}"/>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40613920-BAF9-06FE-0EB3-72F16B53CE11}"/>
              </a:ext>
            </a:extLst>
          </p:cNvPr>
          <p:cNvPicPr>
            <a:picLocks noChangeAspect="1"/>
          </p:cNvPicPr>
          <p:nvPr/>
        </p:nvPicPr>
        <p:blipFill>
          <a:blip r:embed="rId3"/>
          <a:stretch>
            <a:fillRect/>
          </a:stretch>
        </p:blipFill>
        <p:spPr>
          <a:xfrm>
            <a:off x="1233780" y="706282"/>
            <a:ext cx="2002246" cy="1126263"/>
          </a:xfrm>
          <a:prstGeom prst="rect">
            <a:avLst/>
          </a:prstGeom>
        </p:spPr>
      </p:pic>
      <p:pic>
        <p:nvPicPr>
          <p:cNvPr id="8" name="図 7">
            <a:extLst>
              <a:ext uri="{FF2B5EF4-FFF2-40B4-BE49-F238E27FC236}">
                <a16:creationId xmlns:a16="http://schemas.microsoft.com/office/drawing/2014/main" id="{A6BC4EDE-BBC8-AF29-BF8C-9819148E3AE6}"/>
              </a:ext>
            </a:extLst>
          </p:cNvPr>
          <p:cNvPicPr>
            <a:picLocks noChangeAspect="1"/>
          </p:cNvPicPr>
          <p:nvPr/>
        </p:nvPicPr>
        <p:blipFill>
          <a:blip r:embed="rId4"/>
          <a:stretch>
            <a:fillRect/>
          </a:stretch>
        </p:blipFill>
        <p:spPr>
          <a:xfrm>
            <a:off x="1233780" y="2527811"/>
            <a:ext cx="2002246" cy="1126263"/>
          </a:xfrm>
          <a:prstGeom prst="rect">
            <a:avLst/>
          </a:prstGeom>
        </p:spPr>
      </p:pic>
      <p:pic>
        <p:nvPicPr>
          <p:cNvPr id="11" name="図 10">
            <a:extLst>
              <a:ext uri="{FF2B5EF4-FFF2-40B4-BE49-F238E27FC236}">
                <a16:creationId xmlns:a16="http://schemas.microsoft.com/office/drawing/2014/main" id="{1270DF1E-B984-BDF5-76CC-89EC8F2A9EED}"/>
              </a:ext>
            </a:extLst>
          </p:cNvPr>
          <p:cNvPicPr>
            <a:picLocks noChangeAspect="1"/>
          </p:cNvPicPr>
          <p:nvPr/>
        </p:nvPicPr>
        <p:blipFill>
          <a:blip r:embed="rId5"/>
          <a:stretch>
            <a:fillRect/>
          </a:stretch>
        </p:blipFill>
        <p:spPr>
          <a:xfrm>
            <a:off x="1233779" y="3993634"/>
            <a:ext cx="2002245" cy="1126263"/>
          </a:xfrm>
          <a:prstGeom prst="rect">
            <a:avLst/>
          </a:prstGeom>
        </p:spPr>
      </p:pic>
      <p:pic>
        <p:nvPicPr>
          <p:cNvPr id="21" name="図 20">
            <a:extLst>
              <a:ext uri="{FF2B5EF4-FFF2-40B4-BE49-F238E27FC236}">
                <a16:creationId xmlns:a16="http://schemas.microsoft.com/office/drawing/2014/main" id="{DF43FACB-C227-17DE-302F-8F745EDAB8B3}"/>
              </a:ext>
            </a:extLst>
          </p:cNvPr>
          <p:cNvPicPr>
            <a:picLocks noChangeAspect="1"/>
          </p:cNvPicPr>
          <p:nvPr/>
        </p:nvPicPr>
        <p:blipFill>
          <a:blip r:embed="rId6"/>
          <a:stretch>
            <a:fillRect/>
          </a:stretch>
        </p:blipFill>
        <p:spPr>
          <a:xfrm>
            <a:off x="1233779" y="5506312"/>
            <a:ext cx="2002245" cy="1126263"/>
          </a:xfrm>
          <a:prstGeom prst="rect">
            <a:avLst/>
          </a:prstGeom>
        </p:spPr>
      </p:pic>
      <p:sp>
        <p:nvSpPr>
          <p:cNvPr id="22" name="テキスト ボックス 21">
            <a:extLst>
              <a:ext uri="{FF2B5EF4-FFF2-40B4-BE49-F238E27FC236}">
                <a16:creationId xmlns:a16="http://schemas.microsoft.com/office/drawing/2014/main" id="{1B39EA93-DE30-AB78-774F-DEEADD92C798}"/>
              </a:ext>
            </a:extLst>
          </p:cNvPr>
          <p:cNvSpPr txBox="1"/>
          <p:nvPr/>
        </p:nvSpPr>
        <p:spPr>
          <a:xfrm>
            <a:off x="188772" y="545650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03</a:t>
            </a:r>
            <a:endParaRPr kumimoji="1" lang="ja-JP" altLang="en-US"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24123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EA6AC-D96B-7C65-6E40-A80964F5CD24}"/>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16B7FE4B-4B6C-2D37-2DD4-EAE4DD277869}"/>
              </a:ext>
            </a:extLst>
          </p:cNvPr>
          <p:cNvGraphicFramePr>
            <a:graphicFrameLocks noGrp="1"/>
          </p:cNvGraphicFramePr>
          <p:nvPr>
            <p:extLst>
              <p:ext uri="{D42A27DB-BD31-4B8C-83A1-F6EECF244321}">
                <p14:modId xmlns:p14="http://schemas.microsoft.com/office/powerpoint/2010/main" val="352049869"/>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その他にも、発電、不動産、報道、教育、エンタメなど、様々な分野での活用が広がっています。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宇宙っぽくない色んな産業が衛星データを使うようになってきているから、みんなも将来関わるかもしれないので、ぜひ今日の授業を将来思い出してくれたらと思います。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衛星関連の仕事としては、衛星を作るエンジニアやデータを扱うデータサイエンティストの他に、実際に行政やビジネスで使う人々や研究者など、さまざまな関わり方がありますす。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ここまで見てきたように、衛星データはさまざまな分野でさまざまな関わり方ができます。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関係ないと思っていた宇宙ビジネスが、将来自分ゴトになるかもしれませんね。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F8BD7F8C-9E9B-857B-4DCE-C9860B3F8E16}"/>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DE2B3FD7-21D3-50AC-DEFC-FA8A401FBF02}"/>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16</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4355C646-3936-9645-2177-A954C8175AAB}"/>
              </a:ext>
            </a:extLst>
          </p:cNvPr>
          <p:cNvPicPr>
            <a:picLocks noChangeAspect="1"/>
          </p:cNvPicPr>
          <p:nvPr/>
        </p:nvPicPr>
        <p:blipFill>
          <a:blip r:embed="rId2"/>
          <a:stretch>
            <a:fillRect/>
          </a:stretch>
        </p:blipFill>
        <p:spPr>
          <a:xfrm>
            <a:off x="1204769" y="702711"/>
            <a:ext cx="2030770" cy="1142308"/>
          </a:xfrm>
          <a:prstGeom prst="rect">
            <a:avLst/>
          </a:prstGeom>
        </p:spPr>
      </p:pic>
      <p:pic>
        <p:nvPicPr>
          <p:cNvPr id="7" name="図 6">
            <a:extLst>
              <a:ext uri="{FF2B5EF4-FFF2-40B4-BE49-F238E27FC236}">
                <a16:creationId xmlns:a16="http://schemas.microsoft.com/office/drawing/2014/main" id="{5A81F600-DB09-9CF9-0318-2493A3A4245E}"/>
              </a:ext>
            </a:extLst>
          </p:cNvPr>
          <p:cNvPicPr>
            <a:picLocks noChangeAspect="1"/>
          </p:cNvPicPr>
          <p:nvPr/>
        </p:nvPicPr>
        <p:blipFill>
          <a:blip r:embed="rId3"/>
          <a:stretch>
            <a:fillRect/>
          </a:stretch>
        </p:blipFill>
        <p:spPr>
          <a:xfrm>
            <a:off x="1204769" y="1916969"/>
            <a:ext cx="2030770" cy="1142308"/>
          </a:xfrm>
          <a:prstGeom prst="rect">
            <a:avLst/>
          </a:prstGeom>
        </p:spPr>
      </p:pic>
      <p:sp>
        <p:nvSpPr>
          <p:cNvPr id="10" name="正方形/長方形 9">
            <a:extLst>
              <a:ext uri="{FF2B5EF4-FFF2-40B4-BE49-F238E27FC236}">
                <a16:creationId xmlns:a16="http://schemas.microsoft.com/office/drawing/2014/main" id="{079F7793-F6B7-9274-4AF6-1C401D90770A}"/>
              </a:ext>
            </a:extLst>
          </p:cNvPr>
          <p:cNvSpPr/>
          <p:nvPr/>
        </p:nvSpPr>
        <p:spPr>
          <a:xfrm>
            <a:off x="6338203" y="1330872"/>
            <a:ext cx="3376208" cy="72888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広告、保険・金融など意外な産業でも使われているおり、自分も関わるかもと思ってもらう。具体事例は、</a:t>
            </a:r>
            <a:r>
              <a:rPr lang="en-US" altLang="ja-JP" sz="1050" dirty="0">
                <a:solidFill>
                  <a:schemeClr val="tx1"/>
                </a:solidFill>
                <a:latin typeface="Meiryo UI" panose="020B0604030504040204" pitchFamily="50" charset="-128"/>
                <a:ea typeface="Meiryo UI" panose="020B0604030504040204" pitchFamily="50" charset="-128"/>
              </a:rPr>
              <a:t>JAXA</a:t>
            </a:r>
            <a:r>
              <a:rPr lang="ja-JP" altLang="en-US" sz="1050" dirty="0">
                <a:solidFill>
                  <a:schemeClr val="tx1"/>
                </a:solidFill>
                <a:latin typeface="Meiryo UI" panose="020B0604030504040204" pitchFamily="50" charset="-128"/>
                <a:ea typeface="Meiryo UI" panose="020B0604030504040204" pitchFamily="50" charset="-128"/>
              </a:rPr>
              <a:t>第一宇宙技術部門監修の書籍「宇宙から見る地球　観測衛星が切りひらく驚きの未来</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扶桑社</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」に詳しい事例が紹介されている。</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C4D1AAE2-97ED-0649-A88E-E54D2455634D}"/>
              </a:ext>
            </a:extLst>
          </p:cNvPr>
          <p:cNvSpPr/>
          <p:nvPr/>
        </p:nvSpPr>
        <p:spPr>
          <a:xfrm>
            <a:off x="6338203" y="2536324"/>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エンジニアや研究者など理系だけでなく、文系としてさまざまな分野の行政官やビジネスパーソンも関わりうることをアピール。</a:t>
            </a:r>
            <a:endParaRPr lang="en-US" altLang="ja-JP" sz="1050" dirty="0">
              <a:solidFill>
                <a:schemeClr val="tx1"/>
              </a:solidFill>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D229D767-82C8-120C-8C27-BB22832C2056}"/>
              </a:ext>
            </a:extLst>
          </p:cNvPr>
          <p:cNvPicPr>
            <a:picLocks noChangeAspect="1"/>
          </p:cNvPicPr>
          <p:nvPr/>
        </p:nvPicPr>
        <p:blipFill>
          <a:blip r:embed="rId4"/>
          <a:stretch>
            <a:fillRect/>
          </a:stretch>
        </p:blipFill>
        <p:spPr>
          <a:xfrm>
            <a:off x="1226947" y="3231777"/>
            <a:ext cx="1986414" cy="1117358"/>
          </a:xfrm>
          <a:prstGeom prst="rect">
            <a:avLst/>
          </a:prstGeom>
        </p:spPr>
      </p:pic>
    </p:spTree>
    <p:extLst>
      <p:ext uri="{BB962C8B-B14F-4D97-AF65-F5344CB8AC3E}">
        <p14:creationId xmlns:p14="http://schemas.microsoft.com/office/powerpoint/2010/main" val="20697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07916-CE92-6A5E-055A-7701FC22999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F2F215E3-AF1D-D176-0C5C-A71752256F9B}"/>
              </a:ext>
            </a:extLst>
          </p:cNvPr>
          <p:cNvGraphicFramePr>
            <a:graphicFrameLocks noGrp="1"/>
          </p:cNvGraphicFramePr>
          <p:nvPr>
            <p:extLst>
              <p:ext uri="{D42A27DB-BD31-4B8C-83A1-F6EECF244321}">
                <p14:modId xmlns:p14="http://schemas.microsoft.com/office/powerpoint/2010/main" val="361210456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人間の目 </a:t>
                      </a:r>
                      <a:r>
                        <a:rPr kumimoji="1" lang="en-US" altLang="ja-JP" sz="1100" b="1" dirty="0">
                          <a:latin typeface="BIZ UDPゴシック" panose="020B0400000000000000" pitchFamily="50" charset="-128"/>
                          <a:ea typeface="BIZ UDPゴシック" panose="020B0400000000000000" pitchFamily="50" charset="-128"/>
                        </a:rPr>
                        <a:t>x </a:t>
                      </a:r>
                      <a:r>
                        <a:rPr kumimoji="1" lang="ja-JP" altLang="en-US" sz="1100" b="1" dirty="0">
                          <a:latin typeface="BIZ UDPゴシック" panose="020B0400000000000000" pitchFamily="50" charset="-128"/>
                          <a:ea typeface="BIZ UDPゴシック" panose="020B0400000000000000" pitchFamily="50" charset="-128"/>
                        </a:rPr>
                        <a:t>人工衛星の目</a:t>
                      </a:r>
                      <a:r>
                        <a:rPr kumimoji="1" lang="en-US" altLang="ja-JP" sz="1100" b="1"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ここまで人間の目と、人工衛星の目、それぞれで宇宙から地球を見てきましたが、</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この二つを組み合わせたら、「宇宙から見る地球」をどんなふうに味わうことができるでしょうか？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つのタイプにわけてみていきたいと思います。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一つ目は、「なぜそう見えるかを衛星データで考えて味わう。」です。</a:t>
                      </a: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宇宙から見える、地球にあるいろんな色、について考えてみましょう。</a:t>
                      </a: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どんな色がある？</a:t>
                      </a: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（生徒から、青、白、と色があがる）</a:t>
                      </a: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赤はあるかな？写真を見ていきましょう。</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61E644A4-7F2F-8C21-81AA-7D7DFD09573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22</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F6F11BD-D5DA-ECFD-4C09-D3897780513C}"/>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17</a:t>
            </a:r>
            <a:endParaRPr kumimoji="1" lang="ja-JP" altLang="en-US"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A4A3DD76-E1BA-8A36-3A09-6B86AF738AFC}"/>
              </a:ext>
            </a:extLst>
          </p:cNvPr>
          <p:cNvPicPr>
            <a:picLocks noChangeAspect="1"/>
          </p:cNvPicPr>
          <p:nvPr/>
        </p:nvPicPr>
        <p:blipFill>
          <a:blip r:embed="rId2"/>
          <a:stretch>
            <a:fillRect/>
          </a:stretch>
        </p:blipFill>
        <p:spPr>
          <a:xfrm>
            <a:off x="1214454" y="719065"/>
            <a:ext cx="1994912" cy="1122138"/>
          </a:xfrm>
          <a:prstGeom prst="rect">
            <a:avLst/>
          </a:prstGeom>
        </p:spPr>
      </p:pic>
      <p:pic>
        <p:nvPicPr>
          <p:cNvPr id="6" name="図 5">
            <a:extLst>
              <a:ext uri="{FF2B5EF4-FFF2-40B4-BE49-F238E27FC236}">
                <a16:creationId xmlns:a16="http://schemas.microsoft.com/office/drawing/2014/main" id="{A24016EF-951A-BD8B-6444-15305AB01485}"/>
              </a:ext>
            </a:extLst>
          </p:cNvPr>
          <p:cNvPicPr>
            <a:picLocks noChangeAspect="1"/>
          </p:cNvPicPr>
          <p:nvPr/>
        </p:nvPicPr>
        <p:blipFill>
          <a:blip r:embed="rId3"/>
          <a:stretch>
            <a:fillRect/>
          </a:stretch>
        </p:blipFill>
        <p:spPr>
          <a:xfrm>
            <a:off x="1214454" y="1916230"/>
            <a:ext cx="1994911" cy="1122137"/>
          </a:xfrm>
          <a:prstGeom prst="rect">
            <a:avLst/>
          </a:prstGeom>
        </p:spPr>
      </p:pic>
      <p:pic>
        <p:nvPicPr>
          <p:cNvPr id="7" name="図 6">
            <a:extLst>
              <a:ext uri="{FF2B5EF4-FFF2-40B4-BE49-F238E27FC236}">
                <a16:creationId xmlns:a16="http://schemas.microsoft.com/office/drawing/2014/main" id="{5CD3BCA7-7118-C9DF-E75A-CBBB214BB121}"/>
              </a:ext>
            </a:extLst>
          </p:cNvPr>
          <p:cNvPicPr>
            <a:picLocks noChangeAspect="1"/>
          </p:cNvPicPr>
          <p:nvPr/>
        </p:nvPicPr>
        <p:blipFill>
          <a:blip r:embed="rId4"/>
          <a:stretch>
            <a:fillRect/>
          </a:stretch>
        </p:blipFill>
        <p:spPr>
          <a:xfrm>
            <a:off x="1214454" y="3122359"/>
            <a:ext cx="1994911" cy="1122137"/>
          </a:xfrm>
          <a:prstGeom prst="rect">
            <a:avLst/>
          </a:prstGeom>
        </p:spPr>
      </p:pic>
      <p:sp>
        <p:nvSpPr>
          <p:cNvPr id="3" name="正方形/長方形 2">
            <a:extLst>
              <a:ext uri="{FF2B5EF4-FFF2-40B4-BE49-F238E27FC236}">
                <a16:creationId xmlns:a16="http://schemas.microsoft.com/office/drawing/2014/main" id="{FA5D677F-6098-9274-2679-E81E6FE6A8E9}"/>
              </a:ext>
            </a:extLst>
          </p:cNvPr>
          <p:cNvSpPr/>
          <p:nvPr/>
        </p:nvSpPr>
        <p:spPr>
          <a:xfrm>
            <a:off x="6338203" y="1428456"/>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050" dirty="0">
                <a:solidFill>
                  <a:schemeClr val="tx1"/>
                </a:solidFill>
                <a:latin typeface="Meiryo UI" panose="020B0604030504040204" pitchFamily="50" charset="-128"/>
                <a:ea typeface="Meiryo UI" panose="020B0604030504040204" pitchFamily="50" charset="-128"/>
              </a:rPr>
              <a:t>AI</a:t>
            </a:r>
            <a:r>
              <a:rPr lang="ja-JP" altLang="en-US" sz="1050" dirty="0">
                <a:solidFill>
                  <a:schemeClr val="tx1"/>
                </a:solidFill>
                <a:latin typeface="Meiryo UI" panose="020B0604030504040204" pitchFamily="50" charset="-128"/>
                <a:ea typeface="Meiryo UI" panose="020B0604030504040204" pitchFamily="50" charset="-128"/>
              </a:rPr>
              <a:t>・データの時代に、それらを人間の感性・素晴らしさの味わい方にどう組み合わせて活用しうるかの観点も学べるパート。</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7DD518E2-0884-3A31-2573-27FF120C629C}"/>
              </a:ext>
            </a:extLst>
          </p:cNvPr>
          <p:cNvSpPr/>
          <p:nvPr/>
        </p:nvSpPr>
        <p:spPr>
          <a:xfrm>
            <a:off x="6208233" y="3907849"/>
            <a:ext cx="3376208" cy="51186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地球の色という、一般の生徒でも興味を持ちやすいテーマから入り、衛星の降水データの役割や、水や雲の大切さ、日本の豊かさの再発見につなげていく。</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23961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3751C-C1BF-FF66-81DB-788DD062EAB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A7F731D-CB22-3E7E-3166-17B9E7C6E486}"/>
              </a:ext>
            </a:extLst>
          </p:cNvPr>
          <p:cNvGraphicFramePr>
            <a:graphicFrameLocks noGrp="1"/>
          </p:cNvGraphicFramePr>
          <p:nvPr>
            <p:extLst>
              <p:ext uri="{D42A27DB-BD31-4B8C-83A1-F6EECF244321}">
                <p14:modId xmlns:p14="http://schemas.microsoft.com/office/powerpoint/2010/main" val="670794570"/>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まずは、青や白。これはイメージつくよね。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緑。これは、ブラジルのアマゾン川のあたりのジャングルの緑です。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赤もありますね。砂漠の赤。</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夜景を見れば黄色もあります。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雲が覆うと真っ白に。</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E0324AA-A6E1-8447-DB89-BE52A4713D8E}"/>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00:23</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0A9023A-206D-8CDF-1640-C28665A401DD}"/>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18</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E47BD216-38FB-54E0-35EC-5BB38EFECF01}"/>
              </a:ext>
            </a:extLst>
          </p:cNvPr>
          <p:cNvPicPr>
            <a:picLocks noChangeAspect="1"/>
          </p:cNvPicPr>
          <p:nvPr/>
        </p:nvPicPr>
        <p:blipFill>
          <a:blip r:embed="rId2"/>
          <a:stretch>
            <a:fillRect/>
          </a:stretch>
        </p:blipFill>
        <p:spPr>
          <a:xfrm>
            <a:off x="1277206" y="2015144"/>
            <a:ext cx="1899655" cy="1068556"/>
          </a:xfrm>
          <a:prstGeom prst="rect">
            <a:avLst/>
          </a:prstGeom>
        </p:spPr>
      </p:pic>
      <p:pic>
        <p:nvPicPr>
          <p:cNvPr id="10" name="図 9">
            <a:extLst>
              <a:ext uri="{FF2B5EF4-FFF2-40B4-BE49-F238E27FC236}">
                <a16:creationId xmlns:a16="http://schemas.microsoft.com/office/drawing/2014/main" id="{6398BB6C-75F8-0F21-6391-6833B520BE1E}"/>
              </a:ext>
            </a:extLst>
          </p:cNvPr>
          <p:cNvPicPr>
            <a:picLocks noChangeAspect="1"/>
          </p:cNvPicPr>
          <p:nvPr/>
        </p:nvPicPr>
        <p:blipFill>
          <a:blip r:embed="rId3"/>
          <a:stretch>
            <a:fillRect/>
          </a:stretch>
        </p:blipFill>
        <p:spPr>
          <a:xfrm>
            <a:off x="1277206" y="3157510"/>
            <a:ext cx="1899655" cy="1068556"/>
          </a:xfrm>
          <a:prstGeom prst="rect">
            <a:avLst/>
          </a:prstGeom>
        </p:spPr>
      </p:pic>
      <p:pic>
        <p:nvPicPr>
          <p:cNvPr id="11" name="図 10">
            <a:extLst>
              <a:ext uri="{FF2B5EF4-FFF2-40B4-BE49-F238E27FC236}">
                <a16:creationId xmlns:a16="http://schemas.microsoft.com/office/drawing/2014/main" id="{77664D6C-CB27-DED0-41BB-C465B23ABBA9}"/>
              </a:ext>
            </a:extLst>
          </p:cNvPr>
          <p:cNvPicPr>
            <a:picLocks noChangeAspect="1"/>
          </p:cNvPicPr>
          <p:nvPr/>
        </p:nvPicPr>
        <p:blipFill>
          <a:blip r:embed="rId4"/>
          <a:stretch>
            <a:fillRect/>
          </a:stretch>
        </p:blipFill>
        <p:spPr>
          <a:xfrm>
            <a:off x="1277206" y="4299877"/>
            <a:ext cx="1899655" cy="1068556"/>
          </a:xfrm>
          <a:prstGeom prst="rect">
            <a:avLst/>
          </a:prstGeom>
        </p:spPr>
      </p:pic>
      <p:pic>
        <p:nvPicPr>
          <p:cNvPr id="13" name="図 12">
            <a:extLst>
              <a:ext uri="{FF2B5EF4-FFF2-40B4-BE49-F238E27FC236}">
                <a16:creationId xmlns:a16="http://schemas.microsoft.com/office/drawing/2014/main" id="{82D5CA5E-B2E8-07AC-11A9-25C5A2F05DD0}"/>
              </a:ext>
            </a:extLst>
          </p:cNvPr>
          <p:cNvPicPr>
            <a:picLocks noChangeAspect="1"/>
          </p:cNvPicPr>
          <p:nvPr/>
        </p:nvPicPr>
        <p:blipFill>
          <a:blip r:embed="rId5"/>
          <a:stretch>
            <a:fillRect/>
          </a:stretch>
        </p:blipFill>
        <p:spPr>
          <a:xfrm>
            <a:off x="1277206" y="5442244"/>
            <a:ext cx="1899655" cy="1068556"/>
          </a:xfrm>
          <a:prstGeom prst="rect">
            <a:avLst/>
          </a:prstGeom>
        </p:spPr>
      </p:pic>
      <p:pic>
        <p:nvPicPr>
          <p:cNvPr id="14" name="図 13">
            <a:extLst>
              <a:ext uri="{FF2B5EF4-FFF2-40B4-BE49-F238E27FC236}">
                <a16:creationId xmlns:a16="http://schemas.microsoft.com/office/drawing/2014/main" id="{19349586-4D0C-2216-9D6C-4A4285DD879A}"/>
              </a:ext>
            </a:extLst>
          </p:cNvPr>
          <p:cNvPicPr>
            <a:picLocks noChangeAspect="1"/>
          </p:cNvPicPr>
          <p:nvPr/>
        </p:nvPicPr>
        <p:blipFill>
          <a:blip r:embed="rId6"/>
          <a:stretch>
            <a:fillRect/>
          </a:stretch>
        </p:blipFill>
        <p:spPr>
          <a:xfrm>
            <a:off x="1277206" y="817884"/>
            <a:ext cx="1994910" cy="1122137"/>
          </a:xfrm>
          <a:prstGeom prst="rect">
            <a:avLst/>
          </a:prstGeom>
        </p:spPr>
      </p:pic>
    </p:spTree>
    <p:extLst>
      <p:ext uri="{BB962C8B-B14F-4D97-AF65-F5344CB8AC3E}">
        <p14:creationId xmlns:p14="http://schemas.microsoft.com/office/powerpoint/2010/main" val="4293652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D63E-2898-0EAA-A8F9-FE7B7160887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B955CF32-7893-7D1F-B88D-5801AB2226EB}"/>
              </a:ext>
            </a:extLst>
          </p:cNvPr>
          <p:cNvGraphicFramePr>
            <a:graphicFrameLocks noGrp="1"/>
          </p:cNvGraphicFramePr>
          <p:nvPr>
            <p:extLst>
              <p:ext uri="{D42A27DB-BD31-4B8C-83A1-F6EECF244321}">
                <p14:modId xmlns:p14="http://schemas.microsoft.com/office/powerpoint/2010/main" val="1131158460"/>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こうした色の違いはなぜ生まれるかを考えてみましょう。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雲はどうやってできるかわかりますか？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理科で習ったと思うけれど、水分をふくむ空気が、空に上がって冷えると粒になって、白い雲ができます。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ここで、水の青や、雲の白ができますね。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雲ができると、雨が降り、地面に植物が生えてきます。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そうすると緑色ができます。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寒いところだったら、雪が降り、白い雪景色になります。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でも、逆に雲がなかったら、雨が降らず、植物も育たないので、地面の色になります。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赤や茶色ですね。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こんな風に、地球の表面の色の違いは、水があるかどうかで変わる、というわけです。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85855EE5-00AA-F2EE-30D3-7509F4D5437C}"/>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24</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49D98F1F-E256-92BF-B00C-FF241C056E38}"/>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19</a:t>
            </a:r>
            <a:endParaRPr kumimoji="1" lang="ja-JP" altLang="en-US"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D8A472BE-3493-60A3-F6F3-7799B1357D0B}"/>
              </a:ext>
            </a:extLst>
          </p:cNvPr>
          <p:cNvPicPr>
            <a:picLocks noChangeAspect="1"/>
          </p:cNvPicPr>
          <p:nvPr/>
        </p:nvPicPr>
        <p:blipFill>
          <a:blip r:embed="rId2"/>
          <a:stretch>
            <a:fillRect/>
          </a:stretch>
        </p:blipFill>
        <p:spPr>
          <a:xfrm>
            <a:off x="1205489" y="706282"/>
            <a:ext cx="2021805" cy="1137265"/>
          </a:xfrm>
          <a:prstGeom prst="rect">
            <a:avLst/>
          </a:prstGeom>
        </p:spPr>
      </p:pic>
      <p:pic>
        <p:nvPicPr>
          <p:cNvPr id="16" name="図 15">
            <a:extLst>
              <a:ext uri="{FF2B5EF4-FFF2-40B4-BE49-F238E27FC236}">
                <a16:creationId xmlns:a16="http://schemas.microsoft.com/office/drawing/2014/main" id="{60011087-4DF6-BC41-2F88-E2004B68F322}"/>
              </a:ext>
            </a:extLst>
          </p:cNvPr>
          <p:cNvPicPr>
            <a:picLocks noChangeAspect="1"/>
          </p:cNvPicPr>
          <p:nvPr/>
        </p:nvPicPr>
        <p:blipFill>
          <a:blip r:embed="rId3"/>
          <a:stretch>
            <a:fillRect/>
          </a:stretch>
        </p:blipFill>
        <p:spPr>
          <a:xfrm>
            <a:off x="1205489" y="1911574"/>
            <a:ext cx="2021805" cy="1137265"/>
          </a:xfrm>
          <a:prstGeom prst="rect">
            <a:avLst/>
          </a:prstGeom>
        </p:spPr>
      </p:pic>
      <p:pic>
        <p:nvPicPr>
          <p:cNvPr id="17" name="図 16">
            <a:extLst>
              <a:ext uri="{FF2B5EF4-FFF2-40B4-BE49-F238E27FC236}">
                <a16:creationId xmlns:a16="http://schemas.microsoft.com/office/drawing/2014/main" id="{2003EF0B-25CB-D2B0-13CD-E56796C7640E}"/>
              </a:ext>
            </a:extLst>
          </p:cNvPr>
          <p:cNvPicPr>
            <a:picLocks noChangeAspect="1"/>
          </p:cNvPicPr>
          <p:nvPr/>
        </p:nvPicPr>
        <p:blipFill>
          <a:blip r:embed="rId4"/>
          <a:stretch>
            <a:fillRect/>
          </a:stretch>
        </p:blipFill>
        <p:spPr>
          <a:xfrm>
            <a:off x="1205489" y="3116866"/>
            <a:ext cx="2021805" cy="1137265"/>
          </a:xfrm>
          <a:prstGeom prst="rect">
            <a:avLst/>
          </a:prstGeom>
        </p:spPr>
      </p:pic>
      <p:pic>
        <p:nvPicPr>
          <p:cNvPr id="18" name="図 17">
            <a:extLst>
              <a:ext uri="{FF2B5EF4-FFF2-40B4-BE49-F238E27FC236}">
                <a16:creationId xmlns:a16="http://schemas.microsoft.com/office/drawing/2014/main" id="{7E9777E8-A65C-DC89-E286-4053E8221B6B}"/>
              </a:ext>
            </a:extLst>
          </p:cNvPr>
          <p:cNvPicPr>
            <a:picLocks noChangeAspect="1"/>
          </p:cNvPicPr>
          <p:nvPr/>
        </p:nvPicPr>
        <p:blipFill>
          <a:blip r:embed="rId5"/>
          <a:stretch>
            <a:fillRect/>
          </a:stretch>
        </p:blipFill>
        <p:spPr>
          <a:xfrm>
            <a:off x="1205488" y="4322158"/>
            <a:ext cx="2021804" cy="1137265"/>
          </a:xfrm>
          <a:prstGeom prst="rect">
            <a:avLst/>
          </a:prstGeom>
        </p:spPr>
      </p:pic>
      <p:pic>
        <p:nvPicPr>
          <p:cNvPr id="19" name="図 18">
            <a:extLst>
              <a:ext uri="{FF2B5EF4-FFF2-40B4-BE49-F238E27FC236}">
                <a16:creationId xmlns:a16="http://schemas.microsoft.com/office/drawing/2014/main" id="{F7AE8067-6E55-3EB5-47CE-A1DC5DDC8B27}"/>
              </a:ext>
            </a:extLst>
          </p:cNvPr>
          <p:cNvPicPr>
            <a:picLocks noChangeAspect="1"/>
          </p:cNvPicPr>
          <p:nvPr/>
        </p:nvPicPr>
        <p:blipFill>
          <a:blip r:embed="rId6"/>
          <a:stretch>
            <a:fillRect/>
          </a:stretch>
        </p:blipFill>
        <p:spPr>
          <a:xfrm>
            <a:off x="1205488" y="5555977"/>
            <a:ext cx="2021804" cy="1137265"/>
          </a:xfrm>
          <a:prstGeom prst="rect">
            <a:avLst/>
          </a:prstGeom>
        </p:spPr>
      </p:pic>
    </p:spTree>
    <p:extLst>
      <p:ext uri="{BB962C8B-B14F-4D97-AF65-F5344CB8AC3E}">
        <p14:creationId xmlns:p14="http://schemas.microsoft.com/office/powerpoint/2010/main" val="4035311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ADAA5-6960-56CB-BC32-544A6FAA08CD}"/>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4D7DB98E-8A44-CF7C-DA97-BC69FD5E60CB}"/>
              </a:ext>
            </a:extLst>
          </p:cNvPr>
          <p:cNvGraphicFramePr>
            <a:graphicFrameLocks noGrp="1"/>
          </p:cNvGraphicFramePr>
          <p:nvPr>
            <p:extLst>
              <p:ext uri="{D42A27DB-BD31-4B8C-83A1-F6EECF244321}">
                <p14:modId xmlns:p14="http://schemas.microsoft.com/office/powerpoint/2010/main" val="161094258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その水ですが、実は地球にはそんなにたくさん無いんです。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球を左の大きさのボールだとすると、水の大きさは真ん中の丸くらい、その中の多くは海水で飲めないので、飲める水だとするとこれくらい。そのほとんどは北極や南極の氷なのですぐに使えません。近くの川や湖にある飲める水は、なんとこの鼻くそくらいの大きさな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この限られた水ですが、地球では多いところがあったり、少ないところがある。この分布を人工衛星のデータで確認することができます。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a:t>
                      </a: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が提供している世界の雨や雪がどこで振っているかを示すマップです。「</a:t>
                      </a:r>
                      <a:r>
                        <a:rPr kumimoji="1" lang="en-US" altLang="ja-JP" sz="1100" dirty="0" err="1">
                          <a:latin typeface="BIZ UDPゴシック" panose="020B0400000000000000" pitchFamily="50" charset="-128"/>
                          <a:ea typeface="BIZ UDPゴシック" panose="020B0400000000000000" pitchFamily="50" charset="-128"/>
                        </a:rPr>
                        <a:t>GSMaP</a:t>
                      </a:r>
                      <a:r>
                        <a:rPr kumimoji="1" lang="en-US" altLang="ja-JP" sz="1100" dirty="0">
                          <a:latin typeface="BIZ UDPゴシック" panose="020B0400000000000000" pitchFamily="50" charset="-128"/>
                          <a:ea typeface="BIZ UDPゴシック" panose="020B0400000000000000" pitchFamily="50" charset="-128"/>
                        </a:rPr>
                        <a:t>: </a:t>
                      </a:r>
                      <a:r>
                        <a:rPr kumimoji="1" lang="ja-JP" altLang="en-US" sz="1100" dirty="0">
                          <a:latin typeface="BIZ UDPゴシック" panose="020B0400000000000000" pitchFamily="50" charset="-128"/>
                          <a:ea typeface="BIZ UDPゴシック" panose="020B0400000000000000" pitchFamily="50" charset="-128"/>
                        </a:rPr>
                        <a:t>ジーエスマップ」って言います。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赤や黄色のところは雨が多いところ。青や紫のところが弱いところです。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この雨マップを手がかりに、宇宙旅行に行った気分で、地球の見どころを巡っていきましょう。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このあたりの国、なんて名前かわかりますか？（生徒がオーストラリア！と答える。）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オーストラリア、青や紫なので雨がほとんど降らない国だとわかりますね。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オーストラリアを宇宙から見るとどんな色に見えるか。。。見てみましょう！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めちゃくちゃ赤いです！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オーストラリア、コアラやカンガルーで有名だけど、宇宙から見たら赤いって知らなかったよね。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オーストラリアの大地は鉄分が多くて、錆びた色で赤っぽく見えています。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ここから数枚続く、</a:t>
                      </a:r>
                      <a:r>
                        <a:rPr kumimoji="1" lang="en-US" altLang="ja-JP" sz="1100" dirty="0">
                          <a:latin typeface="BIZ UDPゴシック" panose="020B0400000000000000" pitchFamily="50" charset="-128"/>
                          <a:ea typeface="BIZ UDPゴシック" panose="020B0400000000000000" pitchFamily="50" charset="-128"/>
                        </a:rPr>
                        <a:t>Sony</a:t>
                      </a:r>
                      <a:r>
                        <a:rPr kumimoji="1" lang="ja-JP" altLang="en-US" sz="1100" dirty="0">
                          <a:latin typeface="BIZ UDPゴシック" panose="020B0400000000000000" pitchFamily="50" charset="-128"/>
                          <a:ea typeface="BIZ UDPゴシック" panose="020B0400000000000000" pitchFamily="50" charset="-128"/>
                        </a:rPr>
                        <a:t>クレジットの写真は、油井宇宙飛行士の撮影写真ではなく、ソニーの人工衛星「</a:t>
                      </a:r>
                      <a:r>
                        <a:rPr kumimoji="1" lang="en-US" altLang="ja-JP" sz="1100" dirty="0">
                          <a:latin typeface="BIZ UDPゴシック" panose="020B0400000000000000" pitchFamily="50" charset="-128"/>
                          <a:ea typeface="BIZ UDPゴシック" panose="020B0400000000000000" pitchFamily="50" charset="-128"/>
                        </a:rPr>
                        <a:t>EYE</a:t>
                      </a:r>
                      <a:r>
                        <a:rPr kumimoji="1" lang="ja-JP" altLang="en-US" sz="1100" dirty="0">
                          <a:latin typeface="BIZ UDPゴシック" panose="020B0400000000000000" pitchFamily="50" charset="-128"/>
                          <a:ea typeface="BIZ UDPゴシック" panose="020B0400000000000000" pitchFamily="50" charset="-128"/>
                        </a:rPr>
                        <a:t>」で撮影した写真を活用しています。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DEB3EF9D-8A93-5388-BD2B-7F17A1B56D15}"/>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25</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F756A455-B63D-9BDB-2022-56D9275AE4E3}"/>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20</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13853781-9FB9-21B4-3571-CBF91D003434}"/>
              </a:ext>
            </a:extLst>
          </p:cNvPr>
          <p:cNvPicPr>
            <a:picLocks noChangeAspect="1"/>
          </p:cNvPicPr>
          <p:nvPr/>
        </p:nvPicPr>
        <p:blipFill>
          <a:blip r:embed="rId2"/>
          <a:stretch>
            <a:fillRect/>
          </a:stretch>
        </p:blipFill>
        <p:spPr>
          <a:xfrm>
            <a:off x="1259277" y="706282"/>
            <a:ext cx="1963714" cy="1104589"/>
          </a:xfrm>
          <a:prstGeom prst="rect">
            <a:avLst/>
          </a:prstGeom>
        </p:spPr>
      </p:pic>
      <p:pic>
        <p:nvPicPr>
          <p:cNvPr id="3" name="図 2">
            <a:extLst>
              <a:ext uri="{FF2B5EF4-FFF2-40B4-BE49-F238E27FC236}">
                <a16:creationId xmlns:a16="http://schemas.microsoft.com/office/drawing/2014/main" id="{F9C448EB-A787-3DCE-CE5A-C0A0BB57D61F}"/>
              </a:ext>
            </a:extLst>
          </p:cNvPr>
          <p:cNvPicPr>
            <a:picLocks noChangeAspect="1"/>
          </p:cNvPicPr>
          <p:nvPr/>
        </p:nvPicPr>
        <p:blipFill>
          <a:blip r:embed="rId3"/>
          <a:stretch>
            <a:fillRect/>
          </a:stretch>
        </p:blipFill>
        <p:spPr>
          <a:xfrm>
            <a:off x="1259277" y="1893646"/>
            <a:ext cx="1963714" cy="1104589"/>
          </a:xfrm>
          <a:prstGeom prst="rect">
            <a:avLst/>
          </a:prstGeom>
        </p:spPr>
      </p:pic>
      <p:pic>
        <p:nvPicPr>
          <p:cNvPr id="4" name="図 3">
            <a:extLst>
              <a:ext uri="{FF2B5EF4-FFF2-40B4-BE49-F238E27FC236}">
                <a16:creationId xmlns:a16="http://schemas.microsoft.com/office/drawing/2014/main" id="{3BDDE98E-E322-FA94-0709-017F79EB6A4E}"/>
              </a:ext>
            </a:extLst>
          </p:cNvPr>
          <p:cNvPicPr>
            <a:picLocks noChangeAspect="1"/>
          </p:cNvPicPr>
          <p:nvPr/>
        </p:nvPicPr>
        <p:blipFill>
          <a:blip r:embed="rId4"/>
          <a:stretch>
            <a:fillRect/>
          </a:stretch>
        </p:blipFill>
        <p:spPr>
          <a:xfrm>
            <a:off x="1259277" y="3059372"/>
            <a:ext cx="1963716" cy="1104590"/>
          </a:xfrm>
          <a:prstGeom prst="rect">
            <a:avLst/>
          </a:prstGeom>
        </p:spPr>
      </p:pic>
      <p:pic>
        <p:nvPicPr>
          <p:cNvPr id="6" name="図 5">
            <a:extLst>
              <a:ext uri="{FF2B5EF4-FFF2-40B4-BE49-F238E27FC236}">
                <a16:creationId xmlns:a16="http://schemas.microsoft.com/office/drawing/2014/main" id="{27654471-0F52-A11C-0E20-156BAB5CA9CE}"/>
              </a:ext>
            </a:extLst>
          </p:cNvPr>
          <p:cNvPicPr>
            <a:picLocks noChangeAspect="1"/>
          </p:cNvPicPr>
          <p:nvPr/>
        </p:nvPicPr>
        <p:blipFill>
          <a:blip r:embed="rId5"/>
          <a:stretch>
            <a:fillRect/>
          </a:stretch>
        </p:blipFill>
        <p:spPr>
          <a:xfrm>
            <a:off x="1259277" y="4246736"/>
            <a:ext cx="1963714" cy="1104589"/>
          </a:xfrm>
          <a:prstGeom prst="rect">
            <a:avLst/>
          </a:prstGeom>
        </p:spPr>
      </p:pic>
      <p:pic>
        <p:nvPicPr>
          <p:cNvPr id="7" name="図 6">
            <a:extLst>
              <a:ext uri="{FF2B5EF4-FFF2-40B4-BE49-F238E27FC236}">
                <a16:creationId xmlns:a16="http://schemas.microsoft.com/office/drawing/2014/main" id="{B98F78B2-3177-8169-4B67-E7454F574C5E}"/>
              </a:ext>
            </a:extLst>
          </p:cNvPr>
          <p:cNvPicPr>
            <a:picLocks noChangeAspect="1"/>
          </p:cNvPicPr>
          <p:nvPr/>
        </p:nvPicPr>
        <p:blipFill>
          <a:blip r:embed="rId6"/>
          <a:stretch>
            <a:fillRect/>
          </a:stretch>
        </p:blipFill>
        <p:spPr>
          <a:xfrm>
            <a:off x="1259277" y="5465231"/>
            <a:ext cx="1963714" cy="1104589"/>
          </a:xfrm>
          <a:prstGeom prst="rect">
            <a:avLst/>
          </a:prstGeom>
        </p:spPr>
      </p:pic>
    </p:spTree>
    <p:extLst>
      <p:ext uri="{BB962C8B-B14F-4D97-AF65-F5344CB8AC3E}">
        <p14:creationId xmlns:p14="http://schemas.microsoft.com/office/powerpoint/2010/main" val="1663040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56D38-E6BA-006B-5D93-60F7679E0B5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4905760D-E50F-A2CF-D1BF-7DBF87E77CAB}"/>
              </a:ext>
            </a:extLst>
          </p:cNvPr>
          <p:cNvGraphicFramePr>
            <a:graphicFrameLocks noGrp="1"/>
          </p:cNvGraphicFramePr>
          <p:nvPr>
            <p:extLst>
              <p:ext uri="{D42A27DB-BD31-4B8C-83A1-F6EECF244321}">
                <p14:modId xmlns:p14="http://schemas.microsoft.com/office/powerpoint/2010/main" val="3016746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この部分。ここも青や紫なので雨が少ないところです。アフリカの北の部分、ここは何が広がっているかわかりますか？（生徒たち、「サハラ砂漠」と答える。わからなければ、世界最大の砂漠、とヒント。）</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そうです。サハラ砂漠です。衛星の雨のデータからもこの辺が砂漠っぽいのがよくわかりますね。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では、宇宙から撮影した写真を見てみましょう。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ドン！</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地球じゃなくて、火星みたいな見た目だよね。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地上では、ラクダさんがいるような景色です。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次は、こちら。アメリカって緑豊かなイメージがあるかもしれないけれど、西の方はこんな風に雨が少ないです。カジノで有名なラスベガスとかあるあたりです。見てみましょう。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ドン！</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ここも茶色や赤い世界が広がっています。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4028BB8C-A7FB-65A6-9A84-81279C4851D9}"/>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26</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B48A6F41-A27F-F912-6CEE-5B2069A1D24A}"/>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21</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8D4BB3A-F9B1-BD3C-7767-50AB8A6A2236}"/>
              </a:ext>
            </a:extLst>
          </p:cNvPr>
          <p:cNvPicPr>
            <a:picLocks noChangeAspect="1"/>
          </p:cNvPicPr>
          <p:nvPr/>
        </p:nvPicPr>
        <p:blipFill>
          <a:blip r:embed="rId2"/>
          <a:stretch>
            <a:fillRect/>
          </a:stretch>
        </p:blipFill>
        <p:spPr>
          <a:xfrm>
            <a:off x="1277206" y="706282"/>
            <a:ext cx="1923194" cy="1081797"/>
          </a:xfrm>
          <a:prstGeom prst="rect">
            <a:avLst/>
          </a:prstGeom>
        </p:spPr>
      </p:pic>
      <p:pic>
        <p:nvPicPr>
          <p:cNvPr id="10" name="図 9">
            <a:extLst>
              <a:ext uri="{FF2B5EF4-FFF2-40B4-BE49-F238E27FC236}">
                <a16:creationId xmlns:a16="http://schemas.microsoft.com/office/drawing/2014/main" id="{2994B095-A005-BB1A-F554-5EE0234FBA87}"/>
              </a:ext>
            </a:extLst>
          </p:cNvPr>
          <p:cNvPicPr>
            <a:picLocks noChangeAspect="1"/>
          </p:cNvPicPr>
          <p:nvPr/>
        </p:nvPicPr>
        <p:blipFill>
          <a:blip r:embed="rId3"/>
          <a:stretch>
            <a:fillRect/>
          </a:stretch>
        </p:blipFill>
        <p:spPr>
          <a:xfrm>
            <a:off x="1277206" y="1884680"/>
            <a:ext cx="1923194" cy="1081797"/>
          </a:xfrm>
          <a:prstGeom prst="rect">
            <a:avLst/>
          </a:prstGeom>
        </p:spPr>
      </p:pic>
      <p:pic>
        <p:nvPicPr>
          <p:cNvPr id="11" name="図 10">
            <a:extLst>
              <a:ext uri="{FF2B5EF4-FFF2-40B4-BE49-F238E27FC236}">
                <a16:creationId xmlns:a16="http://schemas.microsoft.com/office/drawing/2014/main" id="{FCCF3702-3392-FBE2-8699-39963BD0FE22}"/>
              </a:ext>
            </a:extLst>
          </p:cNvPr>
          <p:cNvPicPr>
            <a:picLocks noChangeAspect="1"/>
          </p:cNvPicPr>
          <p:nvPr/>
        </p:nvPicPr>
        <p:blipFill>
          <a:blip r:embed="rId4"/>
          <a:stretch>
            <a:fillRect/>
          </a:stretch>
        </p:blipFill>
        <p:spPr>
          <a:xfrm>
            <a:off x="1277206" y="3059372"/>
            <a:ext cx="1923196" cy="1081798"/>
          </a:xfrm>
          <a:prstGeom prst="rect">
            <a:avLst/>
          </a:prstGeom>
        </p:spPr>
      </p:pic>
      <p:pic>
        <p:nvPicPr>
          <p:cNvPr id="13" name="図 12">
            <a:extLst>
              <a:ext uri="{FF2B5EF4-FFF2-40B4-BE49-F238E27FC236}">
                <a16:creationId xmlns:a16="http://schemas.microsoft.com/office/drawing/2014/main" id="{D14629F0-653D-8EE9-5047-0574A13997A4}"/>
              </a:ext>
            </a:extLst>
          </p:cNvPr>
          <p:cNvPicPr>
            <a:picLocks noChangeAspect="1"/>
          </p:cNvPicPr>
          <p:nvPr/>
        </p:nvPicPr>
        <p:blipFill>
          <a:blip r:embed="rId5"/>
          <a:stretch>
            <a:fillRect/>
          </a:stretch>
        </p:blipFill>
        <p:spPr>
          <a:xfrm>
            <a:off x="1277206" y="4234065"/>
            <a:ext cx="1923196" cy="1081798"/>
          </a:xfrm>
          <a:prstGeom prst="rect">
            <a:avLst/>
          </a:prstGeom>
        </p:spPr>
      </p:pic>
      <p:pic>
        <p:nvPicPr>
          <p:cNvPr id="14" name="図 13">
            <a:extLst>
              <a:ext uri="{FF2B5EF4-FFF2-40B4-BE49-F238E27FC236}">
                <a16:creationId xmlns:a16="http://schemas.microsoft.com/office/drawing/2014/main" id="{691EAA4B-A988-9B0B-5CE1-586CC0F359C3}"/>
              </a:ext>
            </a:extLst>
          </p:cNvPr>
          <p:cNvPicPr>
            <a:picLocks noChangeAspect="1"/>
          </p:cNvPicPr>
          <p:nvPr/>
        </p:nvPicPr>
        <p:blipFill>
          <a:blip r:embed="rId6"/>
          <a:stretch>
            <a:fillRect/>
          </a:stretch>
        </p:blipFill>
        <p:spPr>
          <a:xfrm>
            <a:off x="1277204" y="5406870"/>
            <a:ext cx="1923196" cy="1081798"/>
          </a:xfrm>
          <a:prstGeom prst="rect">
            <a:avLst/>
          </a:prstGeom>
        </p:spPr>
      </p:pic>
    </p:spTree>
    <p:extLst>
      <p:ext uri="{BB962C8B-B14F-4D97-AF65-F5344CB8AC3E}">
        <p14:creationId xmlns:p14="http://schemas.microsoft.com/office/powerpoint/2010/main" val="1157023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F4FBF-5062-7ABC-E8D0-4679FA719724}"/>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EF066667-1FCD-14D8-A36D-6E5AB8587CEC}"/>
              </a:ext>
            </a:extLst>
          </p:cNvPr>
          <p:cNvGraphicFramePr>
            <a:graphicFrameLocks noGrp="1"/>
          </p:cNvGraphicFramePr>
          <p:nvPr>
            <p:extLst>
              <p:ext uri="{D42A27DB-BD31-4B8C-83A1-F6EECF244321}">
                <p14:modId xmlns:p14="http://schemas.microsoft.com/office/powerpoint/2010/main" val="892339559"/>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右側の茶色い部分はチベットという地域だけど、こんな見た目。茶色い山にヒマラヤ山脈の雪解け水でできた湖が広がっています。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真ん中の白い部分はこんな感じ。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ここまで、雨が少ない見どころを巡ってきました。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では、日本はどんな感じか、見てみましょう。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日本は黄色とか緑なので、そこそこ雨が多い感じですね。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まずは、東日本。</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雲が多くて、緑色が広がってますね。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13C21C09-A39B-2A1E-FD4C-27657F8C362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:27</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7492231F-1CF9-4D94-70DC-C31E96AC581B}"/>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22</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E588911-34E4-525E-E6C0-AC17C61E4964}"/>
              </a:ext>
            </a:extLst>
          </p:cNvPr>
          <p:cNvPicPr>
            <a:picLocks noChangeAspect="1"/>
          </p:cNvPicPr>
          <p:nvPr/>
        </p:nvPicPr>
        <p:blipFill>
          <a:blip r:embed="rId2"/>
          <a:stretch>
            <a:fillRect/>
          </a:stretch>
        </p:blipFill>
        <p:spPr>
          <a:xfrm>
            <a:off x="1232383" y="706283"/>
            <a:ext cx="2003876" cy="1127180"/>
          </a:xfrm>
          <a:prstGeom prst="rect">
            <a:avLst/>
          </a:prstGeom>
        </p:spPr>
      </p:pic>
      <p:pic>
        <p:nvPicPr>
          <p:cNvPr id="10" name="図 9">
            <a:extLst>
              <a:ext uri="{FF2B5EF4-FFF2-40B4-BE49-F238E27FC236}">
                <a16:creationId xmlns:a16="http://schemas.microsoft.com/office/drawing/2014/main" id="{D7BD41DA-108C-A467-2856-6372AC9BE67C}"/>
              </a:ext>
            </a:extLst>
          </p:cNvPr>
          <p:cNvPicPr>
            <a:picLocks noChangeAspect="1"/>
          </p:cNvPicPr>
          <p:nvPr/>
        </p:nvPicPr>
        <p:blipFill>
          <a:blip r:embed="rId3"/>
          <a:stretch>
            <a:fillRect/>
          </a:stretch>
        </p:blipFill>
        <p:spPr>
          <a:xfrm>
            <a:off x="1232383" y="1929504"/>
            <a:ext cx="2003876" cy="1127180"/>
          </a:xfrm>
          <a:prstGeom prst="rect">
            <a:avLst/>
          </a:prstGeom>
        </p:spPr>
      </p:pic>
      <p:pic>
        <p:nvPicPr>
          <p:cNvPr id="11" name="図 10">
            <a:extLst>
              <a:ext uri="{FF2B5EF4-FFF2-40B4-BE49-F238E27FC236}">
                <a16:creationId xmlns:a16="http://schemas.microsoft.com/office/drawing/2014/main" id="{59F21CB7-2704-ED47-1D62-28EB80F43020}"/>
              </a:ext>
            </a:extLst>
          </p:cNvPr>
          <p:cNvPicPr>
            <a:picLocks noChangeAspect="1"/>
          </p:cNvPicPr>
          <p:nvPr/>
        </p:nvPicPr>
        <p:blipFill>
          <a:blip r:embed="rId4"/>
          <a:stretch>
            <a:fillRect/>
          </a:stretch>
        </p:blipFill>
        <p:spPr>
          <a:xfrm>
            <a:off x="1232383" y="3165813"/>
            <a:ext cx="2003876" cy="1127180"/>
          </a:xfrm>
          <a:prstGeom prst="rect">
            <a:avLst/>
          </a:prstGeom>
        </p:spPr>
      </p:pic>
      <p:pic>
        <p:nvPicPr>
          <p:cNvPr id="13" name="図 12">
            <a:extLst>
              <a:ext uri="{FF2B5EF4-FFF2-40B4-BE49-F238E27FC236}">
                <a16:creationId xmlns:a16="http://schemas.microsoft.com/office/drawing/2014/main" id="{2A188F11-A5E3-4B53-3165-864A4E7A39D2}"/>
              </a:ext>
            </a:extLst>
          </p:cNvPr>
          <p:cNvPicPr>
            <a:picLocks noChangeAspect="1"/>
          </p:cNvPicPr>
          <p:nvPr/>
        </p:nvPicPr>
        <p:blipFill>
          <a:blip r:embed="rId5"/>
          <a:stretch>
            <a:fillRect/>
          </a:stretch>
        </p:blipFill>
        <p:spPr>
          <a:xfrm>
            <a:off x="1228789" y="4402122"/>
            <a:ext cx="1980165" cy="1113843"/>
          </a:xfrm>
          <a:prstGeom prst="rect">
            <a:avLst/>
          </a:prstGeom>
        </p:spPr>
      </p:pic>
      <p:pic>
        <p:nvPicPr>
          <p:cNvPr id="14" name="図 13">
            <a:extLst>
              <a:ext uri="{FF2B5EF4-FFF2-40B4-BE49-F238E27FC236}">
                <a16:creationId xmlns:a16="http://schemas.microsoft.com/office/drawing/2014/main" id="{CE8AA4C4-8C3D-25D8-CA04-20ACEE77AA3B}"/>
              </a:ext>
            </a:extLst>
          </p:cNvPr>
          <p:cNvPicPr>
            <a:picLocks noChangeAspect="1"/>
          </p:cNvPicPr>
          <p:nvPr/>
        </p:nvPicPr>
        <p:blipFill>
          <a:blip r:embed="rId6"/>
          <a:stretch>
            <a:fillRect/>
          </a:stretch>
        </p:blipFill>
        <p:spPr>
          <a:xfrm>
            <a:off x="1228789" y="5575216"/>
            <a:ext cx="1980165" cy="1113843"/>
          </a:xfrm>
          <a:prstGeom prst="rect">
            <a:avLst/>
          </a:prstGeom>
        </p:spPr>
      </p:pic>
      <p:sp>
        <p:nvSpPr>
          <p:cNvPr id="2" name="正方形/長方形 1">
            <a:extLst>
              <a:ext uri="{FF2B5EF4-FFF2-40B4-BE49-F238E27FC236}">
                <a16:creationId xmlns:a16="http://schemas.microsoft.com/office/drawing/2014/main" id="{B27D0911-4F0F-B374-592F-ACAE9704C978}"/>
              </a:ext>
            </a:extLst>
          </p:cNvPr>
          <p:cNvSpPr/>
          <p:nvPr/>
        </p:nvSpPr>
        <p:spPr>
          <a:xfrm>
            <a:off x="6283262" y="3729403"/>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降水量が少なく、赤茶けた大地を見た後に、日本を見て、第二部に見た時との感じ方の違いに気づかせる。</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19127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BDDD9-894C-1AC9-7C66-C06FC94332ED}"/>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38FAE66-9660-D12A-C930-A8D79247000B}"/>
              </a:ext>
            </a:extLst>
          </p:cNvPr>
          <p:cNvGraphicFramePr>
            <a:graphicFrameLocks noGrp="1"/>
          </p:cNvGraphicFramePr>
          <p:nvPr>
            <p:extLst>
              <p:ext uri="{D42A27DB-BD31-4B8C-83A1-F6EECF244321}">
                <p14:modId xmlns:p14="http://schemas.microsoft.com/office/powerpoint/2010/main" val="2472949615"/>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そして本州、四国。</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さっきの赤茶けた大地に比べると雲が多いよね。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最後に九州。</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雲が多いと、晴れてなくてやだなぁと思うかもしれないけど、雲のおかげで雨が降って、緑豊かな国になっているのが、雨が少ない地域の見た目と比較するとよく分かったんじゃないかと思います。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衛星と人間の目の組み合わせの一つ目。地球の色は雨の量で決まるってことを衛星の降水データで見てきました。赤茶けた大地を見た後に日本の写真を見ると、第二部で見た時と感じ方も違ったよね。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過去の見た目</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二つ目は、「過去の見た目を衛星データで知って味わう」です。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宇宙旅行に行ったときに見れる景色は、その時の一瞬のものだけど、人工衛星は過去、定期的に撮影しているので、昔どうだったかを調べることができるんです。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地図で言うとこのあたり、カザフスタンやウズベキスタンっていう国のあたりを見てみましょう。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ここも青っぽいので雨が少ない地域です。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油井さんが</a:t>
                      </a:r>
                      <a:r>
                        <a:rPr kumimoji="1" lang="en-US" altLang="ja-JP" sz="1100" dirty="0">
                          <a:latin typeface="BIZ UDPゴシック" panose="020B0400000000000000" pitchFamily="50" charset="-128"/>
                          <a:ea typeface="BIZ UDPゴシック" panose="020B0400000000000000" pitchFamily="50" charset="-128"/>
                        </a:rPr>
                        <a:t>2025</a:t>
                      </a:r>
                      <a:r>
                        <a:rPr kumimoji="1" lang="ja-JP" altLang="en-US" sz="1100" dirty="0">
                          <a:latin typeface="BIZ UDPゴシック" panose="020B0400000000000000" pitchFamily="50" charset="-128"/>
                          <a:ea typeface="BIZ UDPゴシック" panose="020B0400000000000000" pitchFamily="50" charset="-128"/>
                        </a:rPr>
                        <a:t>年に撮影した写真がこちら。</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湖が写っているのがわかりますか？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「アラル海」という湖です。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F0D0F37D-088E-3800-2137-0937576D479B}"/>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2AA87631-C6D5-2CEC-4876-66E245D1772F}"/>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23</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412A74C4-594D-49BD-81DF-EA4B303D2AFF}"/>
              </a:ext>
            </a:extLst>
          </p:cNvPr>
          <p:cNvPicPr>
            <a:picLocks noChangeAspect="1"/>
          </p:cNvPicPr>
          <p:nvPr/>
        </p:nvPicPr>
        <p:blipFill>
          <a:blip r:embed="rId2"/>
          <a:stretch>
            <a:fillRect/>
          </a:stretch>
        </p:blipFill>
        <p:spPr>
          <a:xfrm>
            <a:off x="1232383" y="706283"/>
            <a:ext cx="1976982" cy="1112052"/>
          </a:xfrm>
          <a:prstGeom prst="rect">
            <a:avLst/>
          </a:prstGeom>
        </p:spPr>
      </p:pic>
      <p:pic>
        <p:nvPicPr>
          <p:cNvPr id="3" name="図 2">
            <a:extLst>
              <a:ext uri="{FF2B5EF4-FFF2-40B4-BE49-F238E27FC236}">
                <a16:creationId xmlns:a16="http://schemas.microsoft.com/office/drawing/2014/main" id="{FAEE84C8-43AD-A9A2-5F64-850852F86034}"/>
              </a:ext>
            </a:extLst>
          </p:cNvPr>
          <p:cNvPicPr>
            <a:picLocks noChangeAspect="1"/>
          </p:cNvPicPr>
          <p:nvPr/>
        </p:nvPicPr>
        <p:blipFill>
          <a:blip r:embed="rId3"/>
          <a:stretch>
            <a:fillRect/>
          </a:stretch>
        </p:blipFill>
        <p:spPr>
          <a:xfrm>
            <a:off x="1232383" y="1929505"/>
            <a:ext cx="1976981" cy="1112052"/>
          </a:xfrm>
          <a:prstGeom prst="rect">
            <a:avLst/>
          </a:prstGeom>
        </p:spPr>
      </p:pic>
      <p:pic>
        <p:nvPicPr>
          <p:cNvPr id="4" name="図 3">
            <a:extLst>
              <a:ext uri="{FF2B5EF4-FFF2-40B4-BE49-F238E27FC236}">
                <a16:creationId xmlns:a16="http://schemas.microsoft.com/office/drawing/2014/main" id="{E261FACB-C4FF-C98F-BC47-1C179DF00C30}"/>
              </a:ext>
            </a:extLst>
          </p:cNvPr>
          <p:cNvPicPr>
            <a:picLocks noChangeAspect="1"/>
          </p:cNvPicPr>
          <p:nvPr/>
        </p:nvPicPr>
        <p:blipFill>
          <a:blip r:embed="rId4"/>
          <a:stretch>
            <a:fillRect/>
          </a:stretch>
        </p:blipFill>
        <p:spPr>
          <a:xfrm>
            <a:off x="1232383" y="3152728"/>
            <a:ext cx="1976981" cy="1112052"/>
          </a:xfrm>
          <a:prstGeom prst="rect">
            <a:avLst/>
          </a:prstGeom>
        </p:spPr>
      </p:pic>
      <p:pic>
        <p:nvPicPr>
          <p:cNvPr id="6" name="図 5">
            <a:extLst>
              <a:ext uri="{FF2B5EF4-FFF2-40B4-BE49-F238E27FC236}">
                <a16:creationId xmlns:a16="http://schemas.microsoft.com/office/drawing/2014/main" id="{37E6A5F7-0AC1-62C7-2958-04286A9B8604}"/>
              </a:ext>
            </a:extLst>
          </p:cNvPr>
          <p:cNvPicPr>
            <a:picLocks noChangeAspect="1"/>
          </p:cNvPicPr>
          <p:nvPr/>
        </p:nvPicPr>
        <p:blipFill>
          <a:blip r:embed="rId5"/>
          <a:stretch>
            <a:fillRect/>
          </a:stretch>
        </p:blipFill>
        <p:spPr>
          <a:xfrm>
            <a:off x="1232383" y="4375951"/>
            <a:ext cx="1976981" cy="1112052"/>
          </a:xfrm>
          <a:prstGeom prst="rect">
            <a:avLst/>
          </a:prstGeom>
        </p:spPr>
      </p:pic>
      <p:pic>
        <p:nvPicPr>
          <p:cNvPr id="8" name="図 7">
            <a:extLst>
              <a:ext uri="{FF2B5EF4-FFF2-40B4-BE49-F238E27FC236}">
                <a16:creationId xmlns:a16="http://schemas.microsoft.com/office/drawing/2014/main" id="{82B019A4-ACED-FF46-64D8-C73D5FA29732}"/>
              </a:ext>
            </a:extLst>
          </p:cNvPr>
          <p:cNvPicPr>
            <a:picLocks noChangeAspect="1"/>
          </p:cNvPicPr>
          <p:nvPr/>
        </p:nvPicPr>
        <p:blipFill>
          <a:blip r:embed="rId6"/>
          <a:stretch>
            <a:fillRect/>
          </a:stretch>
        </p:blipFill>
        <p:spPr>
          <a:xfrm>
            <a:off x="1232383" y="5520523"/>
            <a:ext cx="1976981" cy="1112052"/>
          </a:xfrm>
          <a:prstGeom prst="rect">
            <a:avLst/>
          </a:prstGeom>
        </p:spPr>
      </p:pic>
    </p:spTree>
    <p:extLst>
      <p:ext uri="{BB962C8B-B14F-4D97-AF65-F5344CB8AC3E}">
        <p14:creationId xmlns:p14="http://schemas.microsoft.com/office/powerpoint/2010/main" val="1598301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6E20F-1416-7CC4-5730-8C0C8E079446}"/>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9351CC6-E67A-9C8E-CC92-A07881A41A6C}"/>
              </a:ext>
            </a:extLst>
          </p:cNvPr>
          <p:cNvGraphicFramePr>
            <a:graphicFrameLocks noGrp="1"/>
          </p:cNvGraphicFramePr>
          <p:nvPr>
            <p:extLst>
              <p:ext uri="{D42A27DB-BD31-4B8C-83A1-F6EECF244321}">
                <p14:modId xmlns:p14="http://schemas.microsoft.com/office/powerpoint/2010/main" val="46071217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過去の見た目</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この湖の昔の写真を人工衛星が記録しています。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人工衛星は、地球の「健康診断」を定期的にやっている感じですね。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過去の写真を見てると、昔は湖にたくさんの水があって、どんどん減っていったことがわかります。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農業をするために、湖の水を使いすぎてしまったんです。そしたらどんどん湖が干上がってしまった。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人間の力で、宇宙から見て違うくらい景色を変えてしまえるんですね。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油井さんの写真を並べてみます。同じ見た目だよね。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20</a:t>
                      </a:r>
                      <a:r>
                        <a:rPr kumimoji="1" lang="ja-JP" altLang="en-US" sz="1100" dirty="0">
                          <a:latin typeface="BIZ UDPゴシック" panose="020B0400000000000000" pitchFamily="50" charset="-128"/>
                          <a:ea typeface="BIZ UDPゴシック" panose="020B0400000000000000" pitchFamily="50" charset="-128"/>
                        </a:rPr>
                        <a:t>年前くらいの写真を並べるとこんな感じ。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昔はこんな風にみえたんだなぁと想像できます。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さらに、このまま水を使い続けると、皆さんが宇宙旅行に行くときは、もっと小さくなっているかもしれない。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宇宙から見る地球の写真を見たときには、自分が将来実際に宇宙旅行に行ってみたときにはどうなっているだろうか、と想像してみてください。</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AB9CD6C6-0FA1-46B5-EB87-8087148CA018}"/>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30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D4EBDCA-9963-9D7D-8F93-1B7BA200068E}"/>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24</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8FB00E84-20EF-44CD-D54D-67425CBC6039}"/>
              </a:ext>
            </a:extLst>
          </p:cNvPr>
          <p:cNvPicPr>
            <a:picLocks noChangeAspect="1"/>
          </p:cNvPicPr>
          <p:nvPr/>
        </p:nvPicPr>
        <p:blipFill>
          <a:blip r:embed="rId2"/>
          <a:stretch>
            <a:fillRect/>
          </a:stretch>
        </p:blipFill>
        <p:spPr>
          <a:xfrm>
            <a:off x="1259277" y="706282"/>
            <a:ext cx="1959052" cy="1101967"/>
          </a:xfrm>
          <a:prstGeom prst="rect">
            <a:avLst/>
          </a:prstGeom>
        </p:spPr>
      </p:pic>
      <p:pic>
        <p:nvPicPr>
          <p:cNvPr id="11" name="図 10">
            <a:extLst>
              <a:ext uri="{FF2B5EF4-FFF2-40B4-BE49-F238E27FC236}">
                <a16:creationId xmlns:a16="http://schemas.microsoft.com/office/drawing/2014/main" id="{A1DBB6D6-AD07-D6AF-C2AA-D4D8C6F34B12}"/>
              </a:ext>
            </a:extLst>
          </p:cNvPr>
          <p:cNvPicPr>
            <a:picLocks noChangeAspect="1"/>
          </p:cNvPicPr>
          <p:nvPr/>
        </p:nvPicPr>
        <p:blipFill>
          <a:blip r:embed="rId3"/>
          <a:stretch>
            <a:fillRect/>
          </a:stretch>
        </p:blipFill>
        <p:spPr>
          <a:xfrm>
            <a:off x="1259277" y="3103138"/>
            <a:ext cx="1959052" cy="1101967"/>
          </a:xfrm>
          <a:prstGeom prst="rect">
            <a:avLst/>
          </a:prstGeom>
        </p:spPr>
      </p:pic>
      <p:pic>
        <p:nvPicPr>
          <p:cNvPr id="13" name="図 12">
            <a:extLst>
              <a:ext uri="{FF2B5EF4-FFF2-40B4-BE49-F238E27FC236}">
                <a16:creationId xmlns:a16="http://schemas.microsoft.com/office/drawing/2014/main" id="{B612CF4D-66D5-FE76-45C7-97CA2575B8CA}"/>
              </a:ext>
            </a:extLst>
          </p:cNvPr>
          <p:cNvPicPr>
            <a:picLocks noChangeAspect="1"/>
          </p:cNvPicPr>
          <p:nvPr/>
        </p:nvPicPr>
        <p:blipFill>
          <a:blip r:embed="rId4"/>
          <a:stretch>
            <a:fillRect/>
          </a:stretch>
        </p:blipFill>
        <p:spPr>
          <a:xfrm>
            <a:off x="1259277" y="4285738"/>
            <a:ext cx="1959052" cy="1101967"/>
          </a:xfrm>
          <a:prstGeom prst="rect">
            <a:avLst/>
          </a:prstGeom>
        </p:spPr>
      </p:pic>
      <p:pic>
        <p:nvPicPr>
          <p:cNvPr id="14" name="図 13">
            <a:extLst>
              <a:ext uri="{FF2B5EF4-FFF2-40B4-BE49-F238E27FC236}">
                <a16:creationId xmlns:a16="http://schemas.microsoft.com/office/drawing/2014/main" id="{A594521F-0F5B-63CF-B844-1B7D5D569F76}"/>
              </a:ext>
            </a:extLst>
          </p:cNvPr>
          <p:cNvPicPr>
            <a:picLocks noChangeAspect="1"/>
          </p:cNvPicPr>
          <p:nvPr/>
        </p:nvPicPr>
        <p:blipFill>
          <a:blip r:embed="rId5"/>
          <a:stretch>
            <a:fillRect/>
          </a:stretch>
        </p:blipFill>
        <p:spPr>
          <a:xfrm>
            <a:off x="1259277" y="5457412"/>
            <a:ext cx="1959052" cy="1101967"/>
          </a:xfrm>
          <a:prstGeom prst="rect">
            <a:avLst/>
          </a:prstGeom>
        </p:spPr>
      </p:pic>
      <p:pic>
        <p:nvPicPr>
          <p:cNvPr id="2" name="図 1">
            <a:extLst>
              <a:ext uri="{FF2B5EF4-FFF2-40B4-BE49-F238E27FC236}">
                <a16:creationId xmlns:a16="http://schemas.microsoft.com/office/drawing/2014/main" id="{3114094E-8F54-09DA-E94D-AF861F0060CD}"/>
              </a:ext>
            </a:extLst>
          </p:cNvPr>
          <p:cNvPicPr>
            <a:picLocks noChangeAspect="1"/>
          </p:cNvPicPr>
          <p:nvPr/>
        </p:nvPicPr>
        <p:blipFill>
          <a:blip r:embed="rId6"/>
          <a:stretch>
            <a:fillRect/>
          </a:stretch>
        </p:blipFill>
        <p:spPr>
          <a:xfrm>
            <a:off x="1259277" y="1877956"/>
            <a:ext cx="1959052" cy="1101967"/>
          </a:xfrm>
          <a:prstGeom prst="rect">
            <a:avLst/>
          </a:prstGeom>
        </p:spPr>
      </p:pic>
      <p:sp>
        <p:nvSpPr>
          <p:cNvPr id="3" name="正方形/長方形 2">
            <a:extLst>
              <a:ext uri="{FF2B5EF4-FFF2-40B4-BE49-F238E27FC236}">
                <a16:creationId xmlns:a16="http://schemas.microsoft.com/office/drawing/2014/main" id="{10D86BD4-983D-9224-7860-10A57B9A5611}"/>
              </a:ext>
            </a:extLst>
          </p:cNvPr>
          <p:cNvSpPr/>
          <p:nvPr/>
        </p:nvSpPr>
        <p:spPr>
          <a:xfrm>
            <a:off x="6189980" y="5087851"/>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今見ている地球は、将来変わりうる。という時間軸について本パートでハイライト。</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489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DAF84-6372-5801-0023-33395878211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75A413BC-3AB1-C64A-47FA-30D64512B319}"/>
              </a:ext>
            </a:extLst>
          </p:cNvPr>
          <p:cNvGraphicFramePr>
            <a:graphicFrameLocks noGrp="1"/>
          </p:cNvGraphicFramePr>
          <p:nvPr>
            <p:extLst>
              <p:ext uri="{D42A27DB-BD31-4B8C-83A1-F6EECF244321}">
                <p14:modId xmlns:p14="http://schemas.microsoft.com/office/powerpoint/2010/main" val="163973810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過去の見た目</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もう一つ、その近くの世界最大の湖、「カスピ海」を見てみましょう。このあたり。</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カスピ海には「カラボガスゴル湾」という部分があります。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宇宙ステーションから見るとこんな感じ。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ここは、実は昔は干からびている時期があったんです。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右の写真の感じ。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このままだと干からびるっていうのに気づいて、現在の様に水が復活しました。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環境が破壊され続ける例もあれば、復活できる例もあるんですね。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14FF784-AF30-43F4-7458-E245610EFF38}"/>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:32</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9955E76A-1557-6BD0-B9E9-B52680EF04FA}"/>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25</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223C5F5C-D344-5700-E596-8518B84F7707}"/>
              </a:ext>
            </a:extLst>
          </p:cNvPr>
          <p:cNvPicPr>
            <a:picLocks noChangeAspect="1"/>
          </p:cNvPicPr>
          <p:nvPr/>
        </p:nvPicPr>
        <p:blipFill>
          <a:blip r:embed="rId2"/>
          <a:stretch>
            <a:fillRect/>
          </a:stretch>
        </p:blipFill>
        <p:spPr>
          <a:xfrm>
            <a:off x="1250313" y="706282"/>
            <a:ext cx="1914228" cy="1076753"/>
          </a:xfrm>
          <a:prstGeom prst="rect">
            <a:avLst/>
          </a:prstGeom>
        </p:spPr>
      </p:pic>
      <p:pic>
        <p:nvPicPr>
          <p:cNvPr id="3" name="図 2">
            <a:extLst>
              <a:ext uri="{FF2B5EF4-FFF2-40B4-BE49-F238E27FC236}">
                <a16:creationId xmlns:a16="http://schemas.microsoft.com/office/drawing/2014/main" id="{8E2D3AE6-5C0C-051D-9805-436D44D5EB4B}"/>
              </a:ext>
            </a:extLst>
          </p:cNvPr>
          <p:cNvPicPr>
            <a:picLocks noChangeAspect="1"/>
          </p:cNvPicPr>
          <p:nvPr/>
        </p:nvPicPr>
        <p:blipFill>
          <a:blip r:embed="rId3"/>
          <a:stretch>
            <a:fillRect/>
          </a:stretch>
        </p:blipFill>
        <p:spPr>
          <a:xfrm>
            <a:off x="1250313" y="1848821"/>
            <a:ext cx="1914228" cy="1076753"/>
          </a:xfrm>
          <a:prstGeom prst="rect">
            <a:avLst/>
          </a:prstGeom>
        </p:spPr>
      </p:pic>
      <p:pic>
        <p:nvPicPr>
          <p:cNvPr id="4" name="図 3">
            <a:extLst>
              <a:ext uri="{FF2B5EF4-FFF2-40B4-BE49-F238E27FC236}">
                <a16:creationId xmlns:a16="http://schemas.microsoft.com/office/drawing/2014/main" id="{C6B46DAA-3C1A-01A3-0C08-0758DA23FF5C}"/>
              </a:ext>
            </a:extLst>
          </p:cNvPr>
          <p:cNvPicPr>
            <a:picLocks noChangeAspect="1"/>
          </p:cNvPicPr>
          <p:nvPr/>
        </p:nvPicPr>
        <p:blipFill>
          <a:blip r:embed="rId4"/>
          <a:stretch>
            <a:fillRect/>
          </a:stretch>
        </p:blipFill>
        <p:spPr>
          <a:xfrm>
            <a:off x="1250313" y="2991360"/>
            <a:ext cx="1914228" cy="1076753"/>
          </a:xfrm>
          <a:prstGeom prst="rect">
            <a:avLst/>
          </a:prstGeom>
        </p:spPr>
      </p:pic>
      <p:pic>
        <p:nvPicPr>
          <p:cNvPr id="6" name="図 5">
            <a:extLst>
              <a:ext uri="{FF2B5EF4-FFF2-40B4-BE49-F238E27FC236}">
                <a16:creationId xmlns:a16="http://schemas.microsoft.com/office/drawing/2014/main" id="{D0B65EAF-E94E-FAD1-93B4-E05186F94D70}"/>
              </a:ext>
            </a:extLst>
          </p:cNvPr>
          <p:cNvPicPr>
            <a:picLocks noChangeAspect="1"/>
          </p:cNvPicPr>
          <p:nvPr/>
        </p:nvPicPr>
        <p:blipFill>
          <a:blip r:embed="rId5"/>
          <a:stretch>
            <a:fillRect/>
          </a:stretch>
        </p:blipFill>
        <p:spPr>
          <a:xfrm>
            <a:off x="1250313" y="4133899"/>
            <a:ext cx="1914228" cy="1076753"/>
          </a:xfrm>
          <a:prstGeom prst="rect">
            <a:avLst/>
          </a:prstGeom>
        </p:spPr>
      </p:pic>
      <p:sp>
        <p:nvSpPr>
          <p:cNvPr id="7" name="正方形/長方形 6">
            <a:extLst>
              <a:ext uri="{FF2B5EF4-FFF2-40B4-BE49-F238E27FC236}">
                <a16:creationId xmlns:a16="http://schemas.microsoft.com/office/drawing/2014/main" id="{EC3208ED-BDC0-885D-4653-4DA1ABFED4DF}"/>
              </a:ext>
            </a:extLst>
          </p:cNvPr>
          <p:cNvSpPr/>
          <p:nvPr/>
        </p:nvSpPr>
        <p:spPr>
          <a:xfrm>
            <a:off x="6205220" y="5293591"/>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人間が宇宙から見える規模で環境を破壊する場合もあれば、方針を変えて、回復もできるという希望を感じてもらえる事例。</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20401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4A4A9-58F8-7DCF-0147-73D7E117A42B}"/>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3D9EC508-13C8-A7A1-F92C-545AC42F8DFF}"/>
              </a:ext>
            </a:extLst>
          </p:cNvPr>
          <p:cNvGraphicFramePr>
            <a:graphicFrameLocks noGrp="1"/>
          </p:cNvGraphicFramePr>
          <p:nvPr>
            <p:extLst>
              <p:ext uri="{D42A27DB-BD31-4B8C-83A1-F6EECF244321}">
                <p14:modId xmlns:p14="http://schemas.microsoft.com/office/powerpoint/2010/main" val="612226775"/>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グループワーク</a:t>
                      </a:r>
                      <a:r>
                        <a:rPr kumimoji="1" lang="en-US" altLang="ja-JP" sz="1100" b="1" dirty="0">
                          <a:latin typeface="BIZ UDPゴシック" panose="020B0400000000000000" pitchFamily="50" charset="-128"/>
                          <a:ea typeface="BIZ UDPゴシック" panose="020B0400000000000000" pitchFamily="50" charset="-128"/>
                        </a:rPr>
                        <a:t>(20</a:t>
                      </a:r>
                      <a:r>
                        <a:rPr kumimoji="1" lang="ja-JP" altLang="en-US" sz="1100" b="1" dirty="0">
                          <a:latin typeface="BIZ UDPゴシック" panose="020B0400000000000000" pitchFamily="50" charset="-128"/>
                          <a:ea typeface="BIZ UDPゴシック" panose="020B0400000000000000" pitchFamily="50" charset="-128"/>
                        </a:rPr>
                        <a:t>分</a:t>
                      </a:r>
                      <a:r>
                        <a:rPr kumimoji="1" lang="en-US" altLang="ja-JP" sz="1100" b="1" dirty="0">
                          <a:latin typeface="BIZ UDPゴシック" panose="020B0400000000000000" pitchFamily="50" charset="-128"/>
                          <a:ea typeface="BIZ UDPゴシック" panose="020B0400000000000000" pitchFamily="50" charset="-128"/>
                        </a:rPr>
                        <a:t>)】</a:t>
                      </a: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それでは、グループワークを始めてください。</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PC/</a:t>
                      </a:r>
                      <a:r>
                        <a:rPr kumimoji="1" lang="ja-JP" altLang="en-US" sz="1100" dirty="0">
                          <a:latin typeface="BIZ UDPゴシック" panose="020B0400000000000000" pitchFamily="50" charset="-128"/>
                          <a:ea typeface="BIZ UDPゴシック" panose="020B0400000000000000" pitchFamily="50" charset="-128"/>
                        </a:rPr>
                        <a:t>タブレットを使って、</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にアクセスし、写真を選択します。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写真をダウンロードして、パワーポイントなどのスライドに写真と、タイトル、なぜ選んだか・そのタイトルにしたかの理由を記載して、提出してもらいます。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終わらなかったグループは次回授業までの宿題にしてもかまいません。）</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b="1" dirty="0">
                          <a:latin typeface="BIZ UDPゴシック" panose="020B0400000000000000" pitchFamily="50" charset="-128"/>
                          <a:ea typeface="BIZ UDPゴシック" panose="020B0400000000000000" pitchFamily="50" charset="-128"/>
                        </a:rPr>
                        <a:t>【</a:t>
                      </a:r>
                      <a:r>
                        <a:rPr kumimoji="1" lang="en-US" altLang="ja-JP" sz="1100" b="1" dirty="0" err="1">
                          <a:latin typeface="BIZ UDPゴシック" panose="020B0400000000000000" pitchFamily="50" charset="-128"/>
                          <a:ea typeface="BIZ UDPゴシック" panose="020B0400000000000000" pitchFamily="50" charset="-128"/>
                        </a:rPr>
                        <a:t>Dayt</a:t>
                      </a:r>
                      <a:r>
                        <a:rPr kumimoji="1" lang="en-US" altLang="ja-JP" sz="1100" b="1" dirty="0">
                          <a:latin typeface="BIZ UDPゴシック" panose="020B0400000000000000" pitchFamily="50" charset="-128"/>
                          <a:ea typeface="BIZ UDPゴシック" panose="020B0400000000000000" pitchFamily="50" charset="-128"/>
                        </a:rPr>
                        <a:t> 1 </a:t>
                      </a:r>
                      <a:r>
                        <a:rPr kumimoji="1" lang="ja-JP" altLang="en-US" sz="1100" b="1" dirty="0">
                          <a:latin typeface="BIZ UDPゴシック" panose="020B0400000000000000" pitchFamily="50" charset="-128"/>
                          <a:ea typeface="BIZ UDPゴシック" panose="020B0400000000000000" pitchFamily="50" charset="-128"/>
                        </a:rPr>
                        <a:t>クロージング</a:t>
                      </a:r>
                      <a:r>
                        <a:rPr kumimoji="1" lang="en-US" altLang="ja-JP" sz="1100" b="1" dirty="0">
                          <a:latin typeface="BIZ UDPゴシック" panose="020B0400000000000000" pitchFamily="50" charset="-128"/>
                          <a:ea typeface="BIZ UDPゴシック" panose="020B0400000000000000" pitchFamily="50" charset="-128"/>
                        </a:rPr>
                        <a:t>(2</a:t>
                      </a:r>
                      <a:r>
                        <a:rPr kumimoji="1" lang="ja-JP" altLang="en-US" sz="1100" b="1" dirty="0">
                          <a:latin typeface="BIZ UDPゴシック" panose="020B0400000000000000" pitchFamily="50" charset="-128"/>
                          <a:ea typeface="BIZ UDPゴシック" panose="020B0400000000000000" pitchFamily="50" charset="-128"/>
                        </a:rPr>
                        <a:t>分</a:t>
                      </a:r>
                      <a:r>
                        <a:rPr kumimoji="1" lang="en-US" altLang="ja-JP" sz="1100" b="1" dirty="0">
                          <a:latin typeface="BIZ UDPゴシック" panose="020B0400000000000000" pitchFamily="50" charset="-128"/>
                          <a:ea typeface="BIZ UDPゴシック" panose="020B0400000000000000" pitchFamily="50" charset="-128"/>
                        </a:rPr>
                        <a:t>)】</a:t>
                      </a: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はい、それでは時間になりましたので、グループワークは終わりです。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次回、発表してもらうので、終わっていないグループは次回までにスライドを提出してください。</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お疲れさまでした。</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6072B5E1-B256-8640-749B-8E352D18A7C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:23</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82889476-D3B2-D848-6B15-8A3114E8C70C}"/>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2</a:t>
            </a:r>
            <a:endParaRPr kumimoji="1" lang="ja-JP" altLang="en-US"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3665B8BD-5D3E-6C2B-9271-CEA7C709A216}"/>
              </a:ext>
            </a:extLst>
          </p:cNvPr>
          <p:cNvSpPr txBox="1"/>
          <p:nvPr/>
        </p:nvSpPr>
        <p:spPr>
          <a:xfrm>
            <a:off x="165100" y="2136259"/>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:4</a:t>
            </a:r>
            <a:r>
              <a:rPr lang="en-US" altLang="ja-JP" sz="1200" dirty="0">
                <a:latin typeface="BIZ UDPゴシック" panose="020B0400000000000000" pitchFamily="50" charset="-128"/>
                <a:ea typeface="BIZ UDPゴシック" panose="020B0400000000000000" pitchFamily="50" charset="-128"/>
              </a:rPr>
              <a:t>3</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6258D74B-D4A1-DAF5-3907-496CE4A1228C}"/>
              </a:ext>
            </a:extLst>
          </p:cNvPr>
          <p:cNvPicPr>
            <a:picLocks noChangeAspect="1"/>
          </p:cNvPicPr>
          <p:nvPr/>
        </p:nvPicPr>
        <p:blipFill>
          <a:blip r:embed="rId2"/>
          <a:stretch>
            <a:fillRect/>
          </a:stretch>
        </p:blipFill>
        <p:spPr>
          <a:xfrm>
            <a:off x="1174404" y="509007"/>
            <a:ext cx="2037871" cy="1146302"/>
          </a:xfrm>
          <a:prstGeom prst="rect">
            <a:avLst/>
          </a:prstGeom>
        </p:spPr>
      </p:pic>
    </p:spTree>
    <p:extLst>
      <p:ext uri="{BB962C8B-B14F-4D97-AF65-F5344CB8AC3E}">
        <p14:creationId xmlns:p14="http://schemas.microsoft.com/office/powerpoint/2010/main" val="2082204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8DF14-D51F-C5C0-B12B-2CBA9B69640A}"/>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7A2648E4-F9F6-9CEF-944A-80614E2E22B3}"/>
              </a:ext>
            </a:extLst>
          </p:cNvPr>
          <p:cNvGraphicFramePr>
            <a:graphicFrameLocks noGrp="1"/>
          </p:cNvGraphicFramePr>
          <p:nvPr>
            <p:extLst>
              <p:ext uri="{D42A27DB-BD31-4B8C-83A1-F6EECF244321}">
                <p14:modId xmlns:p14="http://schemas.microsoft.com/office/powerpoint/2010/main" val="2753106106"/>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不思議を衛星データで調べる</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つ目は、発券した不思議な現象がなぜ起きているかを衛星データで調べてみる組み合わせがあります。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この写真、どっか気になるところはありますか？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右下のエメラルドグリーン</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ターコイズブルーの筋に注目させる</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この北海道の右下の海がとてもきれいな色になってるよね。これ何だと思う？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この人工衛星のデータで、植物プランクトン</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海の中にいるちっちゃな生き物</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の濃度を調べてみたら、左の図なんですが、エメラルドグリーンの部分と同じ形が見えてることがわかりました。これは、冬の間に海の底に沈んでいたプランクトンが、春になると浮き上がってきて、太陽の光を浴びて大繁殖する「プランクトンブルーム</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水の華」と呼ばれる現象です。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衛星の目と組み合わせることで、見つけた不思議を味わうことができました。</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3297F350-9022-FE2B-C285-A6B5CEB11EB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:34</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B7650DA6-A9CF-0CEB-D0B3-4472F1E61380}"/>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26</a:t>
            </a:r>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3A7F7E40-49AA-41C2-A827-5BB273B664F0}"/>
              </a:ext>
            </a:extLst>
          </p:cNvPr>
          <p:cNvPicPr>
            <a:picLocks noChangeAspect="1"/>
          </p:cNvPicPr>
          <p:nvPr/>
        </p:nvPicPr>
        <p:blipFill>
          <a:blip r:embed="rId2"/>
          <a:stretch>
            <a:fillRect/>
          </a:stretch>
        </p:blipFill>
        <p:spPr>
          <a:xfrm>
            <a:off x="1232383" y="706282"/>
            <a:ext cx="1950088" cy="1096925"/>
          </a:xfrm>
          <a:prstGeom prst="rect">
            <a:avLst/>
          </a:prstGeom>
        </p:spPr>
      </p:pic>
      <p:pic>
        <p:nvPicPr>
          <p:cNvPr id="8" name="図 7">
            <a:extLst>
              <a:ext uri="{FF2B5EF4-FFF2-40B4-BE49-F238E27FC236}">
                <a16:creationId xmlns:a16="http://schemas.microsoft.com/office/drawing/2014/main" id="{BD5FAD0A-4FDF-EB08-6354-1198A8D27206}"/>
              </a:ext>
            </a:extLst>
          </p:cNvPr>
          <p:cNvPicPr>
            <a:picLocks noChangeAspect="1"/>
          </p:cNvPicPr>
          <p:nvPr/>
        </p:nvPicPr>
        <p:blipFill>
          <a:blip r:embed="rId3"/>
          <a:stretch>
            <a:fillRect/>
          </a:stretch>
        </p:blipFill>
        <p:spPr>
          <a:xfrm>
            <a:off x="1232383" y="1938468"/>
            <a:ext cx="1950088" cy="1096925"/>
          </a:xfrm>
          <a:prstGeom prst="rect">
            <a:avLst/>
          </a:prstGeom>
        </p:spPr>
      </p:pic>
      <p:pic>
        <p:nvPicPr>
          <p:cNvPr id="10" name="図 9">
            <a:extLst>
              <a:ext uri="{FF2B5EF4-FFF2-40B4-BE49-F238E27FC236}">
                <a16:creationId xmlns:a16="http://schemas.microsoft.com/office/drawing/2014/main" id="{0100D99E-6A58-E930-053D-9685F7983746}"/>
              </a:ext>
            </a:extLst>
          </p:cNvPr>
          <p:cNvPicPr>
            <a:picLocks noChangeAspect="1"/>
          </p:cNvPicPr>
          <p:nvPr/>
        </p:nvPicPr>
        <p:blipFill>
          <a:blip r:embed="rId4"/>
          <a:stretch>
            <a:fillRect/>
          </a:stretch>
        </p:blipFill>
        <p:spPr>
          <a:xfrm>
            <a:off x="1232382" y="3170654"/>
            <a:ext cx="1950089" cy="1096925"/>
          </a:xfrm>
          <a:prstGeom prst="rect">
            <a:avLst/>
          </a:prstGeom>
        </p:spPr>
      </p:pic>
    </p:spTree>
    <p:extLst>
      <p:ext uri="{BB962C8B-B14F-4D97-AF65-F5344CB8AC3E}">
        <p14:creationId xmlns:p14="http://schemas.microsoft.com/office/powerpoint/2010/main" val="3517804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503B1-69A5-ECD2-F688-59C078AE539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B1AC1831-4369-B73E-8EA3-6F26F68CB76E}"/>
              </a:ext>
            </a:extLst>
          </p:cNvPr>
          <p:cNvGraphicFramePr>
            <a:graphicFrameLocks noGrp="1"/>
          </p:cNvGraphicFramePr>
          <p:nvPr>
            <p:extLst>
              <p:ext uri="{D42A27DB-BD31-4B8C-83A1-F6EECF244321}">
                <p14:modId xmlns:p14="http://schemas.microsoft.com/office/powerpoint/2010/main" val="310128636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不思議を衛星データで調べる</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もう一つ、台風は宇宙から見るとこんな感じで見えます。　　　　　　　　　　　　　　　　　　　　　　　　　　　　　　　　　　　　　　　　　　　　　　　　　　　　　　　　　　　　　　　　　　　　　　　　　　　　　　　　　　　　　　　　　　　　　　　　　　　　　　　　　　　　　　　　　　　　　　　　　　　　　　　　　　　　　　　　　　　　　　　　　　　　　　　　　　　　　　　　　　　　　　　　　　　　　　　　　　　　　　　　　　　　　　　　　　　　　　　　　　　　　　　　　　　　　　　　　　　　　　　　　　　　　　　　　　　　　　　　　　　　　　　　　　　　　　　　　　　　　　　　　　</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すごい迫力だね。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上からのぞき込むと台風の目はこんな感じで見えます。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よく見ると雲の高さにも違いがあって、奥の方に低い雲も見えます。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とヨーロッパ宇宙機関が一緒に開発した人工衛星「</a:t>
                      </a:r>
                      <a:r>
                        <a:rPr kumimoji="1" lang="en-US" altLang="ja-JP" sz="1100" dirty="0" err="1">
                          <a:latin typeface="BIZ UDPゴシック" panose="020B0400000000000000" pitchFamily="50" charset="-128"/>
                          <a:ea typeface="BIZ UDPゴシック" panose="020B0400000000000000" pitchFamily="50" charset="-128"/>
                        </a:rPr>
                        <a:t>EarthCARE</a:t>
                      </a:r>
                      <a:r>
                        <a:rPr kumimoji="1" lang="ja-JP" altLang="en-US" sz="1100" dirty="0">
                          <a:latin typeface="BIZ UDPゴシック" panose="020B0400000000000000" pitchFamily="50" charset="-128"/>
                          <a:ea typeface="BIZ UDPゴシック" panose="020B0400000000000000" pitchFamily="50" charset="-128"/>
                        </a:rPr>
                        <a:t>（アースケア</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」は、雲の構造を得次元で調べることのできるセンサを持っています。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これで、台風を見るとどうなるか？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これは、台風を横から見たデータです。こうやってみると、上からだと平べったく見えた台風が、厚みがあること、台風の目はこんな風になっていること、などがわかります。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B2948345-CB1E-27A1-CC5B-7CD9A553D2A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:36</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6CF2580F-6B0D-5273-B344-2F32F06896FA}"/>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27</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E0CF1F1D-62B7-1947-9678-5E513237C3F6}"/>
              </a:ext>
            </a:extLst>
          </p:cNvPr>
          <p:cNvPicPr>
            <a:picLocks noChangeAspect="1"/>
          </p:cNvPicPr>
          <p:nvPr/>
        </p:nvPicPr>
        <p:blipFill>
          <a:blip r:embed="rId2"/>
          <a:stretch>
            <a:fillRect/>
          </a:stretch>
        </p:blipFill>
        <p:spPr>
          <a:xfrm>
            <a:off x="1223417" y="3198472"/>
            <a:ext cx="1923194" cy="1081797"/>
          </a:xfrm>
          <a:prstGeom prst="rect">
            <a:avLst/>
          </a:prstGeom>
        </p:spPr>
      </p:pic>
      <p:pic>
        <p:nvPicPr>
          <p:cNvPr id="3" name="図 2">
            <a:extLst>
              <a:ext uri="{FF2B5EF4-FFF2-40B4-BE49-F238E27FC236}">
                <a16:creationId xmlns:a16="http://schemas.microsoft.com/office/drawing/2014/main" id="{DBB0F00A-4E62-163D-1A0D-55C045B47B41}"/>
              </a:ext>
            </a:extLst>
          </p:cNvPr>
          <p:cNvPicPr>
            <a:picLocks noChangeAspect="1"/>
          </p:cNvPicPr>
          <p:nvPr/>
        </p:nvPicPr>
        <p:blipFill>
          <a:blip r:embed="rId3"/>
          <a:stretch>
            <a:fillRect/>
          </a:stretch>
        </p:blipFill>
        <p:spPr>
          <a:xfrm>
            <a:off x="1250312" y="4459562"/>
            <a:ext cx="1923194" cy="1081797"/>
          </a:xfrm>
          <a:prstGeom prst="rect">
            <a:avLst/>
          </a:prstGeom>
        </p:spPr>
      </p:pic>
      <p:pic>
        <p:nvPicPr>
          <p:cNvPr id="18" name="図 17">
            <a:extLst>
              <a:ext uri="{FF2B5EF4-FFF2-40B4-BE49-F238E27FC236}">
                <a16:creationId xmlns:a16="http://schemas.microsoft.com/office/drawing/2014/main" id="{27807BAE-5B1F-5AEF-C479-4E638EEEA33D}"/>
              </a:ext>
            </a:extLst>
          </p:cNvPr>
          <p:cNvPicPr>
            <a:picLocks noChangeAspect="1"/>
          </p:cNvPicPr>
          <p:nvPr/>
        </p:nvPicPr>
        <p:blipFill>
          <a:blip r:embed="rId4"/>
          <a:stretch>
            <a:fillRect/>
          </a:stretch>
        </p:blipFill>
        <p:spPr>
          <a:xfrm>
            <a:off x="1223418" y="790576"/>
            <a:ext cx="1950088" cy="1096925"/>
          </a:xfrm>
          <a:prstGeom prst="rect">
            <a:avLst/>
          </a:prstGeom>
        </p:spPr>
      </p:pic>
      <p:pic>
        <p:nvPicPr>
          <p:cNvPr id="19" name="図 18">
            <a:extLst>
              <a:ext uri="{FF2B5EF4-FFF2-40B4-BE49-F238E27FC236}">
                <a16:creationId xmlns:a16="http://schemas.microsoft.com/office/drawing/2014/main" id="{D3D6BA46-65CD-C1F9-0636-55803F21F902}"/>
              </a:ext>
            </a:extLst>
          </p:cNvPr>
          <p:cNvPicPr>
            <a:picLocks noChangeAspect="1"/>
          </p:cNvPicPr>
          <p:nvPr/>
        </p:nvPicPr>
        <p:blipFill>
          <a:blip r:embed="rId5"/>
          <a:stretch>
            <a:fillRect/>
          </a:stretch>
        </p:blipFill>
        <p:spPr>
          <a:xfrm>
            <a:off x="1223417" y="1959246"/>
            <a:ext cx="1950089" cy="1096925"/>
          </a:xfrm>
          <a:prstGeom prst="rect">
            <a:avLst/>
          </a:prstGeom>
        </p:spPr>
      </p:pic>
    </p:spTree>
    <p:extLst>
      <p:ext uri="{BB962C8B-B14F-4D97-AF65-F5344CB8AC3E}">
        <p14:creationId xmlns:p14="http://schemas.microsoft.com/office/powerpoint/2010/main" val="3266224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B7A89-8F50-E214-E521-508EE512A3B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2417AA9-557B-4548-FFEC-A48E085C85FE}"/>
              </a:ext>
            </a:extLst>
          </p:cNvPr>
          <p:cNvGraphicFramePr>
            <a:graphicFrameLocks noGrp="1"/>
          </p:cNvGraphicFramePr>
          <p:nvPr>
            <p:extLst>
              <p:ext uri="{D42A27DB-BD31-4B8C-83A1-F6EECF244321}">
                <p14:modId xmlns:p14="http://schemas.microsoft.com/office/powerpoint/2010/main" val="2487199695"/>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世界がつながっていることを味わう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4</a:t>
                      </a:r>
                      <a:r>
                        <a:rPr kumimoji="1" lang="ja-JP" altLang="en-US" sz="1100" dirty="0">
                          <a:latin typeface="BIZ UDPゴシック" panose="020B0400000000000000" pitchFamily="50" charset="-128"/>
                          <a:ea typeface="BIZ UDPゴシック" panose="020B0400000000000000" pitchFamily="50" charset="-128"/>
                        </a:rPr>
                        <a:t>番目は、世界がつながっていることを衛星データを使って味わう、です。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油井宇宙飛行士が撮影したこの写真を見てみましょう。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これは「タクラマカン砂漠」という場所です。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この砂漠が、私たちの暮らしにも影響を与えているんだけど何かわかりますか？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生徒に聞いてみる</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中国の西の方、このあたりですね。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実はこの砂漠の砂が日本に飛んできてるんです。そう、「黄砂」です。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こんな感じで飛んできています。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その様子を衛星データを基に動画にしたのがこちら。</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日本まで飛んでくる様子がよくわかりますね。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A5F0078-75BC-1B65-2F76-C1E27A50A7FE}"/>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:37</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305B109-9E5B-6F66-E8FE-33144B2A2162}"/>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28</a:t>
            </a:r>
          </a:p>
        </p:txBody>
      </p:sp>
      <p:pic>
        <p:nvPicPr>
          <p:cNvPr id="7" name="図 6">
            <a:extLst>
              <a:ext uri="{FF2B5EF4-FFF2-40B4-BE49-F238E27FC236}">
                <a16:creationId xmlns:a16="http://schemas.microsoft.com/office/drawing/2014/main" id="{A142618A-BFC0-1699-F4E5-9B32528B141A}"/>
              </a:ext>
            </a:extLst>
          </p:cNvPr>
          <p:cNvPicPr>
            <a:picLocks noChangeAspect="1"/>
          </p:cNvPicPr>
          <p:nvPr/>
        </p:nvPicPr>
        <p:blipFill>
          <a:blip r:embed="rId2"/>
          <a:stretch>
            <a:fillRect/>
          </a:stretch>
        </p:blipFill>
        <p:spPr>
          <a:xfrm>
            <a:off x="1317089" y="3503765"/>
            <a:ext cx="1739876" cy="978680"/>
          </a:xfrm>
          <a:prstGeom prst="rect">
            <a:avLst/>
          </a:prstGeom>
        </p:spPr>
      </p:pic>
      <p:pic>
        <p:nvPicPr>
          <p:cNvPr id="8" name="図 7">
            <a:extLst>
              <a:ext uri="{FF2B5EF4-FFF2-40B4-BE49-F238E27FC236}">
                <a16:creationId xmlns:a16="http://schemas.microsoft.com/office/drawing/2014/main" id="{B2D9E838-627B-1D91-11FD-8D77F8E7A337}"/>
              </a:ext>
            </a:extLst>
          </p:cNvPr>
          <p:cNvPicPr>
            <a:picLocks noChangeAspect="1"/>
          </p:cNvPicPr>
          <p:nvPr/>
        </p:nvPicPr>
        <p:blipFill>
          <a:blip r:embed="rId3"/>
          <a:stretch>
            <a:fillRect/>
          </a:stretch>
        </p:blipFill>
        <p:spPr>
          <a:xfrm>
            <a:off x="1317088" y="4587038"/>
            <a:ext cx="1739877" cy="978681"/>
          </a:xfrm>
          <a:prstGeom prst="rect">
            <a:avLst/>
          </a:prstGeom>
        </p:spPr>
      </p:pic>
      <p:pic>
        <p:nvPicPr>
          <p:cNvPr id="10" name="図 9">
            <a:extLst>
              <a:ext uri="{FF2B5EF4-FFF2-40B4-BE49-F238E27FC236}">
                <a16:creationId xmlns:a16="http://schemas.microsoft.com/office/drawing/2014/main" id="{CF27A136-354B-F92F-CEC9-4A6AD0D76443}"/>
              </a:ext>
            </a:extLst>
          </p:cNvPr>
          <p:cNvPicPr>
            <a:picLocks noChangeAspect="1"/>
          </p:cNvPicPr>
          <p:nvPr/>
        </p:nvPicPr>
        <p:blipFill>
          <a:blip r:embed="rId4"/>
          <a:stretch>
            <a:fillRect/>
          </a:stretch>
        </p:blipFill>
        <p:spPr>
          <a:xfrm>
            <a:off x="1317088" y="5670312"/>
            <a:ext cx="1710690" cy="962263"/>
          </a:xfrm>
          <a:prstGeom prst="rect">
            <a:avLst/>
          </a:prstGeom>
        </p:spPr>
      </p:pic>
      <p:pic>
        <p:nvPicPr>
          <p:cNvPr id="15" name="図 14">
            <a:extLst>
              <a:ext uri="{FF2B5EF4-FFF2-40B4-BE49-F238E27FC236}">
                <a16:creationId xmlns:a16="http://schemas.microsoft.com/office/drawing/2014/main" id="{73158B5E-929F-FA53-DF97-75E823A3FAA0}"/>
              </a:ext>
            </a:extLst>
          </p:cNvPr>
          <p:cNvPicPr>
            <a:picLocks noChangeAspect="1"/>
          </p:cNvPicPr>
          <p:nvPr/>
        </p:nvPicPr>
        <p:blipFill>
          <a:blip r:embed="rId5"/>
          <a:stretch>
            <a:fillRect/>
          </a:stretch>
        </p:blipFill>
        <p:spPr>
          <a:xfrm>
            <a:off x="1317089" y="429283"/>
            <a:ext cx="1739876" cy="978681"/>
          </a:xfrm>
          <a:prstGeom prst="rect">
            <a:avLst/>
          </a:prstGeom>
        </p:spPr>
      </p:pic>
      <p:pic>
        <p:nvPicPr>
          <p:cNvPr id="16" name="図 15">
            <a:extLst>
              <a:ext uri="{FF2B5EF4-FFF2-40B4-BE49-F238E27FC236}">
                <a16:creationId xmlns:a16="http://schemas.microsoft.com/office/drawing/2014/main" id="{DCD8485E-CA54-57A2-621B-AD78368EC1AF}"/>
              </a:ext>
            </a:extLst>
          </p:cNvPr>
          <p:cNvPicPr>
            <a:picLocks noChangeAspect="1"/>
          </p:cNvPicPr>
          <p:nvPr/>
        </p:nvPicPr>
        <p:blipFill>
          <a:blip r:embed="rId6"/>
          <a:stretch>
            <a:fillRect/>
          </a:stretch>
        </p:blipFill>
        <p:spPr>
          <a:xfrm>
            <a:off x="1317089" y="1441811"/>
            <a:ext cx="1739876" cy="978680"/>
          </a:xfrm>
          <a:prstGeom prst="rect">
            <a:avLst/>
          </a:prstGeom>
        </p:spPr>
      </p:pic>
      <p:pic>
        <p:nvPicPr>
          <p:cNvPr id="17" name="図 16">
            <a:extLst>
              <a:ext uri="{FF2B5EF4-FFF2-40B4-BE49-F238E27FC236}">
                <a16:creationId xmlns:a16="http://schemas.microsoft.com/office/drawing/2014/main" id="{2967C053-BD88-836E-F2C0-6CD42457C20B}"/>
              </a:ext>
            </a:extLst>
          </p:cNvPr>
          <p:cNvPicPr>
            <a:picLocks noChangeAspect="1"/>
          </p:cNvPicPr>
          <p:nvPr/>
        </p:nvPicPr>
        <p:blipFill>
          <a:blip r:embed="rId7"/>
          <a:stretch>
            <a:fillRect/>
          </a:stretch>
        </p:blipFill>
        <p:spPr>
          <a:xfrm>
            <a:off x="1317090" y="2491238"/>
            <a:ext cx="1739876" cy="978680"/>
          </a:xfrm>
          <a:prstGeom prst="rect">
            <a:avLst/>
          </a:prstGeom>
        </p:spPr>
      </p:pic>
    </p:spTree>
    <p:extLst>
      <p:ext uri="{BB962C8B-B14F-4D97-AF65-F5344CB8AC3E}">
        <p14:creationId xmlns:p14="http://schemas.microsoft.com/office/powerpoint/2010/main" val="3432135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842C0-4407-0344-EC3B-0ADB9952560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809E85DA-5E34-8579-10CB-E3643805CD74}"/>
              </a:ext>
            </a:extLst>
          </p:cNvPr>
          <p:cNvGraphicFramePr>
            <a:graphicFrameLocks noGrp="1"/>
          </p:cNvGraphicFramePr>
          <p:nvPr>
            <p:extLst>
              <p:ext uri="{D42A27DB-BD31-4B8C-83A1-F6EECF244321}">
                <p14:modId xmlns:p14="http://schemas.microsoft.com/office/powerpoint/2010/main" val="177976089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裏にある状況を味わう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つ目は、「見えているものの裏にある状況を衛星データで知って味わう、です。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前半でも見た、地球の「夜景」の写真です。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普通に見えると「綺麗だなぁ」という味わい方で終わると思います。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人工衛星も実は夜景のデータを観測しています。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このデータを、世界のどこに人が住んでいるかを示す人口分布のデータと組みあわえると何がわかるでしょうか？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こんなデータが見えてきます。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色にはどんな意味があるのか。。。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ピンク色は、人口が多いのに、そのわりに暗いところ。白い色は、人口が多くて、明るいところ。日本や韓国は白いですね。緑色は、人口が少ない割に明るいところ。北海道とか緑色ですね。黒いところは、人がいなくて、暗いところ。</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こうやってみると、中国やインドなどアジアの多くの国は人口の割に電気が少ないことがわかります。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このデータを見てから夜景の写真を見ると、感じ方が変わりますよね。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つの人間の目と衛星の目を組み合わせた味わい方を見てきました。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最初に写真だけを見た時とは違う味わい方ができることに気づいてもらえたら嬉しいです。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BFA08E4B-8ACF-4853-32F3-E34B30BD37BA}"/>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:40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0F3E530B-4390-5962-2E8D-5E1AD7799B7D}"/>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29</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76AA80F-CAC2-A68C-9DEB-55D8851CEB94}"/>
              </a:ext>
            </a:extLst>
          </p:cNvPr>
          <p:cNvPicPr>
            <a:picLocks noChangeAspect="1"/>
          </p:cNvPicPr>
          <p:nvPr/>
        </p:nvPicPr>
        <p:blipFill>
          <a:blip r:embed="rId2"/>
          <a:stretch>
            <a:fillRect/>
          </a:stretch>
        </p:blipFill>
        <p:spPr>
          <a:xfrm>
            <a:off x="1241347" y="3123614"/>
            <a:ext cx="1968017" cy="1107010"/>
          </a:xfrm>
          <a:prstGeom prst="rect">
            <a:avLst/>
          </a:prstGeom>
        </p:spPr>
      </p:pic>
      <p:pic>
        <p:nvPicPr>
          <p:cNvPr id="3" name="図 2">
            <a:extLst>
              <a:ext uri="{FF2B5EF4-FFF2-40B4-BE49-F238E27FC236}">
                <a16:creationId xmlns:a16="http://schemas.microsoft.com/office/drawing/2014/main" id="{F4C0E662-BFD6-50E1-CFF6-9A0EEC114C0F}"/>
              </a:ext>
            </a:extLst>
          </p:cNvPr>
          <p:cNvPicPr>
            <a:picLocks noChangeAspect="1"/>
          </p:cNvPicPr>
          <p:nvPr/>
        </p:nvPicPr>
        <p:blipFill>
          <a:blip r:embed="rId3"/>
          <a:stretch>
            <a:fillRect/>
          </a:stretch>
        </p:blipFill>
        <p:spPr>
          <a:xfrm>
            <a:off x="1255683" y="4342868"/>
            <a:ext cx="1968017" cy="1107010"/>
          </a:xfrm>
          <a:prstGeom prst="rect">
            <a:avLst/>
          </a:prstGeom>
        </p:spPr>
      </p:pic>
      <p:pic>
        <p:nvPicPr>
          <p:cNvPr id="4" name="図 3">
            <a:extLst>
              <a:ext uri="{FF2B5EF4-FFF2-40B4-BE49-F238E27FC236}">
                <a16:creationId xmlns:a16="http://schemas.microsoft.com/office/drawing/2014/main" id="{277AB4CA-7BC7-F9AC-57A6-5E70CD6A53C8}"/>
              </a:ext>
            </a:extLst>
          </p:cNvPr>
          <p:cNvPicPr>
            <a:picLocks noChangeAspect="1"/>
          </p:cNvPicPr>
          <p:nvPr/>
        </p:nvPicPr>
        <p:blipFill>
          <a:blip r:embed="rId4"/>
          <a:stretch>
            <a:fillRect/>
          </a:stretch>
        </p:blipFill>
        <p:spPr>
          <a:xfrm>
            <a:off x="1270020" y="636199"/>
            <a:ext cx="1982352" cy="1115073"/>
          </a:xfrm>
          <a:prstGeom prst="rect">
            <a:avLst/>
          </a:prstGeom>
        </p:spPr>
      </p:pic>
      <p:pic>
        <p:nvPicPr>
          <p:cNvPr id="6" name="図 5">
            <a:extLst>
              <a:ext uri="{FF2B5EF4-FFF2-40B4-BE49-F238E27FC236}">
                <a16:creationId xmlns:a16="http://schemas.microsoft.com/office/drawing/2014/main" id="{B7607CAE-1FDE-B405-F613-A25574E4BE42}"/>
              </a:ext>
            </a:extLst>
          </p:cNvPr>
          <p:cNvPicPr>
            <a:picLocks noChangeAspect="1"/>
          </p:cNvPicPr>
          <p:nvPr/>
        </p:nvPicPr>
        <p:blipFill>
          <a:blip r:embed="rId5"/>
          <a:stretch>
            <a:fillRect/>
          </a:stretch>
        </p:blipFill>
        <p:spPr>
          <a:xfrm>
            <a:off x="1255683" y="1847391"/>
            <a:ext cx="1953681" cy="1098946"/>
          </a:xfrm>
          <a:prstGeom prst="rect">
            <a:avLst/>
          </a:prstGeom>
        </p:spPr>
      </p:pic>
      <p:pic>
        <p:nvPicPr>
          <p:cNvPr id="8" name="図 7">
            <a:extLst>
              <a:ext uri="{FF2B5EF4-FFF2-40B4-BE49-F238E27FC236}">
                <a16:creationId xmlns:a16="http://schemas.microsoft.com/office/drawing/2014/main" id="{9A4FFC18-788F-50FB-6A7E-C4199CD80BA5}"/>
              </a:ext>
            </a:extLst>
          </p:cNvPr>
          <p:cNvPicPr>
            <a:picLocks noChangeAspect="1"/>
          </p:cNvPicPr>
          <p:nvPr/>
        </p:nvPicPr>
        <p:blipFill>
          <a:blip r:embed="rId6"/>
          <a:stretch>
            <a:fillRect/>
          </a:stretch>
        </p:blipFill>
        <p:spPr>
          <a:xfrm>
            <a:off x="1255683" y="5562122"/>
            <a:ext cx="1987241" cy="1117823"/>
          </a:xfrm>
          <a:prstGeom prst="rect">
            <a:avLst/>
          </a:prstGeom>
        </p:spPr>
      </p:pic>
    </p:spTree>
    <p:extLst>
      <p:ext uri="{BB962C8B-B14F-4D97-AF65-F5344CB8AC3E}">
        <p14:creationId xmlns:p14="http://schemas.microsoft.com/office/powerpoint/2010/main" val="17756471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E5CF6-CE93-D4EE-087D-434951E0890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4AC7F3D-039B-91FD-F8A7-350877499668}"/>
              </a:ext>
            </a:extLst>
          </p:cNvPr>
          <p:cNvGraphicFramePr>
            <a:graphicFrameLocks noGrp="1"/>
          </p:cNvGraphicFramePr>
          <p:nvPr>
            <p:extLst>
              <p:ext uri="{D42A27DB-BD31-4B8C-83A1-F6EECF244321}">
                <p14:modId xmlns:p14="http://schemas.microsoft.com/office/powerpoint/2010/main" val="117210748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クロージング</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色んなことを学んできた授業ですが、この辺でおしまいです。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最後にまとめで振り返っていきましょう。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「宇宙から見る地球」を自分ゴトにする、をテーマに、今日は大きく</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つのことを見てきたかと思います。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一つ目は、宇宙から見る地球の写真を味わいながら「人間の目で見て、直感的に味わう素晴らしさ」を見てきました。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二つ目は、衛星データが色んなビジネスで使われ始めていて、みんなも将来関わるかもしれない、という話をしました。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つ目は、人間が見た写真と衛星のデータを組み合わせることで、より深く味わえることを見てきました。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今日の授業を通して、</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「宇宙や地球の知識、興味関心」、「宇宙から見る地球」が自分ゴトになりそうな感覚」、「地球、日本、自分の新しいとらえ方」などについて持って帰ってほしいなと思います。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興味を持った人は参考の本も出ているので、ぜひ読んでみてください。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以上です。お疲れさまでした！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A20B907C-452B-282D-9579-8F39ED19CE36}"/>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:42</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7" name="図 6">
            <a:extLst>
              <a:ext uri="{FF2B5EF4-FFF2-40B4-BE49-F238E27FC236}">
                <a16:creationId xmlns:a16="http://schemas.microsoft.com/office/drawing/2014/main" id="{143411F2-5803-0470-3C48-C4405005A44A}"/>
              </a:ext>
            </a:extLst>
          </p:cNvPr>
          <p:cNvPicPr>
            <a:picLocks noChangeAspect="1"/>
          </p:cNvPicPr>
          <p:nvPr/>
        </p:nvPicPr>
        <p:blipFill>
          <a:blip r:embed="rId2"/>
          <a:stretch>
            <a:fillRect/>
          </a:stretch>
        </p:blipFill>
        <p:spPr>
          <a:xfrm>
            <a:off x="1241348" y="706283"/>
            <a:ext cx="1968017" cy="1107010"/>
          </a:xfrm>
          <a:prstGeom prst="rect">
            <a:avLst/>
          </a:prstGeom>
        </p:spPr>
      </p:pic>
      <p:pic>
        <p:nvPicPr>
          <p:cNvPr id="8" name="図 7">
            <a:extLst>
              <a:ext uri="{FF2B5EF4-FFF2-40B4-BE49-F238E27FC236}">
                <a16:creationId xmlns:a16="http://schemas.microsoft.com/office/drawing/2014/main" id="{2A9F8591-063F-F9A6-EC24-A56690EAE027}"/>
              </a:ext>
            </a:extLst>
          </p:cNvPr>
          <p:cNvPicPr>
            <a:picLocks noChangeAspect="1"/>
          </p:cNvPicPr>
          <p:nvPr/>
        </p:nvPicPr>
        <p:blipFill>
          <a:blip r:embed="rId3"/>
          <a:stretch>
            <a:fillRect/>
          </a:stretch>
        </p:blipFill>
        <p:spPr>
          <a:xfrm>
            <a:off x="1241348" y="1920540"/>
            <a:ext cx="1968017" cy="1107010"/>
          </a:xfrm>
          <a:prstGeom prst="rect">
            <a:avLst/>
          </a:prstGeom>
        </p:spPr>
      </p:pic>
      <p:pic>
        <p:nvPicPr>
          <p:cNvPr id="10" name="図 9">
            <a:extLst>
              <a:ext uri="{FF2B5EF4-FFF2-40B4-BE49-F238E27FC236}">
                <a16:creationId xmlns:a16="http://schemas.microsoft.com/office/drawing/2014/main" id="{EDFDB933-1583-B4AB-F353-B1BF45F370AD}"/>
              </a:ext>
            </a:extLst>
          </p:cNvPr>
          <p:cNvPicPr>
            <a:picLocks noChangeAspect="1"/>
          </p:cNvPicPr>
          <p:nvPr/>
        </p:nvPicPr>
        <p:blipFill>
          <a:blip r:embed="rId4"/>
          <a:stretch>
            <a:fillRect/>
          </a:stretch>
        </p:blipFill>
        <p:spPr>
          <a:xfrm>
            <a:off x="1241348" y="3134798"/>
            <a:ext cx="1968017" cy="1107010"/>
          </a:xfrm>
          <a:prstGeom prst="rect">
            <a:avLst/>
          </a:prstGeom>
        </p:spPr>
      </p:pic>
      <p:pic>
        <p:nvPicPr>
          <p:cNvPr id="13" name="図 12">
            <a:extLst>
              <a:ext uri="{FF2B5EF4-FFF2-40B4-BE49-F238E27FC236}">
                <a16:creationId xmlns:a16="http://schemas.microsoft.com/office/drawing/2014/main" id="{AFC1CBD1-FA0D-20BA-038E-D8CA607B74CE}"/>
              </a:ext>
            </a:extLst>
          </p:cNvPr>
          <p:cNvPicPr>
            <a:picLocks noChangeAspect="1"/>
          </p:cNvPicPr>
          <p:nvPr/>
        </p:nvPicPr>
        <p:blipFill>
          <a:blip r:embed="rId5"/>
          <a:stretch>
            <a:fillRect/>
          </a:stretch>
        </p:blipFill>
        <p:spPr>
          <a:xfrm>
            <a:off x="1268646" y="5489671"/>
            <a:ext cx="1968018" cy="1107010"/>
          </a:xfrm>
          <a:prstGeom prst="rect">
            <a:avLst/>
          </a:prstGeom>
        </p:spPr>
      </p:pic>
      <p:sp>
        <p:nvSpPr>
          <p:cNvPr id="3" name="正方形/長方形 2">
            <a:extLst>
              <a:ext uri="{FF2B5EF4-FFF2-40B4-BE49-F238E27FC236}">
                <a16:creationId xmlns:a16="http://schemas.microsoft.com/office/drawing/2014/main" id="{A2DFC199-88CC-DEEE-01A5-C55512B55A63}"/>
              </a:ext>
            </a:extLst>
          </p:cNvPr>
          <p:cNvSpPr/>
          <p:nvPr/>
        </p:nvSpPr>
        <p:spPr>
          <a:xfrm>
            <a:off x="3382431" y="4703855"/>
            <a:ext cx="2515595" cy="67776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本内容は、</a:t>
            </a:r>
            <a:r>
              <a:rPr lang="en-US" altLang="ja-JP" sz="1050" dirty="0">
                <a:solidFill>
                  <a:schemeClr val="tx1"/>
                </a:solidFill>
                <a:latin typeface="Meiryo UI" panose="020B0604030504040204" pitchFamily="50" charset="-128"/>
                <a:ea typeface="Meiryo UI" panose="020B0604030504040204" pitchFamily="50" charset="-128"/>
              </a:rPr>
              <a:t>JAXA</a:t>
            </a:r>
            <a:r>
              <a:rPr lang="ja-JP" altLang="en-US" sz="1050" dirty="0">
                <a:solidFill>
                  <a:schemeClr val="tx1"/>
                </a:solidFill>
                <a:latin typeface="Meiryo UI" panose="020B0604030504040204" pitchFamily="50" charset="-128"/>
                <a:ea typeface="Meiryo UI" panose="020B0604030504040204" pitchFamily="50" charset="-128"/>
              </a:rPr>
              <a:t>第一宇宙技術部門監修の書籍「宇宙から見る地球　観測衛星が切りひらく驚きの未来</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扶桑社</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」に詳しい事例が紹介されており、参考書籍となる。</a:t>
            </a:r>
            <a:endParaRPr kumimoji="1" lang="ja-JP" altLang="en-US" sz="1050" dirty="0">
              <a:solidFill>
                <a:schemeClr val="tx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274553E4-21B0-B8CE-3CB8-32460EE2FBBE}"/>
              </a:ext>
            </a:extLst>
          </p:cNvPr>
          <p:cNvSpPr/>
          <p:nvPr/>
        </p:nvSpPr>
        <p:spPr>
          <a:xfrm>
            <a:off x="6338203" y="983326"/>
            <a:ext cx="3376208" cy="57115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情報量が多いため、</a:t>
            </a:r>
            <a:r>
              <a:rPr lang="en-US" altLang="ja-JP" sz="1050" dirty="0">
                <a:solidFill>
                  <a:schemeClr val="tx1"/>
                </a:solidFill>
                <a:latin typeface="Meiryo UI" panose="020B0604030504040204" pitchFamily="50" charset="-128"/>
                <a:ea typeface="Meiryo UI" panose="020B0604030504040204" pitchFamily="50" charset="-128"/>
              </a:rPr>
              <a:t>3</a:t>
            </a:r>
            <a:r>
              <a:rPr lang="ja-JP" altLang="en-US" sz="1050" dirty="0">
                <a:solidFill>
                  <a:schemeClr val="tx1"/>
                </a:solidFill>
                <a:latin typeface="Meiryo UI" panose="020B0604030504040204" pitchFamily="50" charset="-128"/>
                <a:ea typeface="Meiryo UI" panose="020B0604030504040204" pitchFamily="50" charset="-128"/>
              </a:rPr>
              <a:t>つにサマリして生徒の心に主要な後味を残す。</a:t>
            </a:r>
            <a:r>
              <a:rPr lang="en-US" altLang="ja-JP" sz="1050" dirty="0">
                <a:solidFill>
                  <a:schemeClr val="tx1"/>
                </a:solidFill>
                <a:latin typeface="Meiryo UI" panose="020B0604030504040204" pitchFamily="50" charset="-128"/>
                <a:ea typeface="Meiryo UI" panose="020B0604030504040204" pitchFamily="50" charset="-128"/>
              </a:rPr>
              <a:t>My Earth</a:t>
            </a:r>
            <a:r>
              <a:rPr lang="ja-JP" altLang="en-US" sz="1050" dirty="0">
                <a:solidFill>
                  <a:schemeClr val="tx1"/>
                </a:solidFill>
                <a:latin typeface="Meiryo UI" panose="020B0604030504040204" pitchFamily="50" charset="-128"/>
                <a:ea typeface="Meiryo UI" panose="020B0604030504040204" pitchFamily="50" charset="-128"/>
              </a:rPr>
              <a:t>ミッションのアンケートは生徒によって、多様な受け止めが残っている。</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F1B575E-FA2C-633A-8BB4-D986A4C510DB}"/>
              </a:ext>
            </a:extLst>
          </p:cNvPr>
          <p:cNvSpPr txBox="1"/>
          <p:nvPr/>
        </p:nvSpPr>
        <p:spPr>
          <a:xfrm>
            <a:off x="6054665" y="4703855"/>
            <a:ext cx="3566108" cy="1892826"/>
          </a:xfrm>
          <a:prstGeom prst="rect">
            <a:avLst/>
          </a:prstGeom>
          <a:solidFill>
            <a:schemeClr val="accent6">
              <a:lumMod val="20000"/>
              <a:lumOff val="80000"/>
            </a:schemeClr>
          </a:solidFill>
          <a:ln>
            <a:solidFill>
              <a:schemeClr val="tx1">
                <a:lumMod val="95000"/>
                <a:lumOff val="5000"/>
              </a:schemeClr>
            </a:solidFill>
          </a:ln>
        </p:spPr>
        <p:txBody>
          <a:bodyPr wrap="square">
            <a:spAutoFit/>
          </a:bodyPr>
          <a:lstStyle/>
          <a:p>
            <a:r>
              <a:rPr kumimoji="1" lang="en-US" altLang="ja-JP" sz="900" dirty="0">
                <a:latin typeface="Meiryo UI" panose="020B0604030504040204" pitchFamily="50" charset="-128"/>
                <a:ea typeface="Meiryo UI" panose="020B0604030504040204" pitchFamily="50" charset="-128"/>
              </a:rPr>
              <a:t>My Earth</a:t>
            </a:r>
            <a:r>
              <a:rPr kumimoji="1" lang="ja-JP" altLang="en-US" sz="900" dirty="0">
                <a:latin typeface="Meiryo UI" panose="020B0604030504040204" pitchFamily="50" charset="-128"/>
                <a:ea typeface="Meiryo UI" panose="020B0604030504040204" pitchFamily="50" charset="-128"/>
              </a:rPr>
              <a:t>ミッション</a:t>
            </a:r>
            <a:r>
              <a:rPr kumimoji="1" lang="en-US" altLang="ja-JP" sz="900" dirty="0">
                <a:latin typeface="Meiryo UI" panose="020B0604030504040204" pitchFamily="50" charset="-128"/>
                <a:ea typeface="Meiryo UI" panose="020B0604030504040204" pitchFamily="50" charset="-128"/>
              </a:rPr>
              <a:t>’(2026/1)</a:t>
            </a:r>
            <a:r>
              <a:rPr kumimoji="1" lang="ja-JP" altLang="en-US" sz="900" dirty="0">
                <a:latin typeface="Meiryo UI" panose="020B0604030504040204" pitchFamily="50" charset="-128"/>
                <a:ea typeface="Meiryo UI" panose="020B0604030504040204" pitchFamily="50" charset="-128"/>
              </a:rPr>
              <a:t>での本授業の生徒の受け止め例</a:t>
            </a:r>
            <a:endParaRPr kumimoji="1" lang="en-US" altLang="ja-JP" sz="9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宇宙や地球への関心が高まった。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衛星データが様々な産業で不可欠になっているものとわかりびっくりした。自分も仕事で関わりそうと思った。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難しい講義だと思っていたが、わかりやすい</a:t>
            </a:r>
            <a:r>
              <a:rPr lang="ja-JP" altLang="en-US" sz="900" dirty="0">
                <a:latin typeface="Meiryo UI" panose="020B0604030504040204" pitchFamily="50" charset="-128"/>
                <a:ea typeface="Meiryo UI" panose="020B0604030504040204" pitchFamily="50" charset="-128"/>
              </a:rPr>
              <a:t>内容</a:t>
            </a:r>
            <a:r>
              <a:rPr kumimoji="1" lang="ja-JP" altLang="en-US" sz="900" dirty="0">
                <a:latin typeface="Meiryo UI" panose="020B0604030504040204" pitchFamily="50" charset="-128"/>
                <a:ea typeface="Meiryo UI" panose="020B0604030504040204" pitchFamily="50" charset="-128"/>
              </a:rPr>
              <a:t>と、直感的な宇宙から見る地球の写真を見る体験で楽しかった。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宇宙から見る地球の写真の素晴らしさの捉え方が生徒によって異なり、人の感性の大切さや多様性を感じられた。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目で見て、感性で捉えた写真を、衛星データを組み合わせて読み解くことで、より深い理解ができることがわかって新鮮だった。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気候変動や環境問題のこと、世界がつながっていることを実感できた。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宇宙は遠いものと思っていたけれど、宇宙から見る地球は、ものの見方を新しくしてくれる身近なものだとわかった。</a:t>
            </a:r>
          </a:p>
        </p:txBody>
      </p:sp>
      <p:sp>
        <p:nvSpPr>
          <p:cNvPr id="12" name="テキスト ボックス 11">
            <a:extLst>
              <a:ext uri="{FF2B5EF4-FFF2-40B4-BE49-F238E27FC236}">
                <a16:creationId xmlns:a16="http://schemas.microsoft.com/office/drawing/2014/main" id="{9D871B4F-B560-8F0A-86D6-4EA7C01B1456}"/>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a:latin typeface="Meiryo UI" panose="020B0604030504040204" pitchFamily="50" charset="-128"/>
                <a:ea typeface="Meiryo UI" panose="020B0604030504040204" pitchFamily="50" charset="-128"/>
              </a:rPr>
              <a:t>3</a:t>
            </a:r>
            <a:r>
              <a:rPr kumimoji="1" lang="en-US" altLang="ja-JP" dirty="0">
                <a:latin typeface="Meiryo UI" panose="020B0604030504040204" pitchFamily="50" charset="-128"/>
                <a:ea typeface="Meiryo UI" panose="020B0604030504040204" pitchFamily="50" charset="-128"/>
              </a:rPr>
              <a:t>0</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4058E9F-4F4A-5730-8E6C-69B937BFC466}"/>
              </a:ext>
            </a:extLst>
          </p:cNvPr>
          <p:cNvPicPr>
            <a:picLocks noChangeAspect="1"/>
          </p:cNvPicPr>
          <p:nvPr/>
        </p:nvPicPr>
        <p:blipFill>
          <a:blip r:embed="rId6"/>
          <a:stretch>
            <a:fillRect/>
          </a:stretch>
        </p:blipFill>
        <p:spPr>
          <a:xfrm>
            <a:off x="1268646" y="4343059"/>
            <a:ext cx="1884253" cy="1059892"/>
          </a:xfrm>
          <a:prstGeom prst="rect">
            <a:avLst/>
          </a:prstGeom>
        </p:spPr>
      </p:pic>
    </p:spTree>
    <p:extLst>
      <p:ext uri="{BB962C8B-B14F-4D97-AF65-F5344CB8AC3E}">
        <p14:creationId xmlns:p14="http://schemas.microsoft.com/office/powerpoint/2010/main" val="62074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71A56-624C-C519-CBC9-A88DD7C97F1F}"/>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E25AE1AD-099C-C811-76B1-DB5B2295F01A}"/>
              </a:ext>
            </a:extLst>
          </p:cNvPr>
          <p:cNvGraphicFramePr>
            <a:graphicFrameLocks noGrp="1"/>
          </p:cNvGraphicFramePr>
          <p:nvPr>
            <p:extLst>
              <p:ext uri="{D42A27DB-BD31-4B8C-83A1-F6EECF244321}">
                <p14:modId xmlns:p14="http://schemas.microsoft.com/office/powerpoint/2010/main" val="189267318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特別授業 ～宇宙から見る地球～ </a:t>
                      </a:r>
                      <a:r>
                        <a:rPr kumimoji="1" lang="en-US" altLang="ja-JP" sz="1100" b="1" dirty="0">
                          <a:latin typeface="BIZ UDPゴシック" panose="020B0400000000000000" pitchFamily="50" charset="-128"/>
                          <a:ea typeface="BIZ UDPゴシック" panose="020B0400000000000000" pitchFamily="50" charset="-128"/>
                        </a:rPr>
                        <a:t>Day2</a:t>
                      </a:r>
                      <a:r>
                        <a:rPr kumimoji="1" lang="ja-JP" altLang="en-US" sz="1100" b="1" dirty="0">
                          <a:latin typeface="BIZ UDPゴシック" panose="020B0400000000000000" pitchFamily="50" charset="-128"/>
                          <a:ea typeface="BIZ UDPゴシック" panose="020B0400000000000000" pitchFamily="50" charset="-128"/>
                        </a:rPr>
                        <a:t>：前半</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事前課題の発表</a:t>
                      </a:r>
                      <a:r>
                        <a:rPr kumimoji="1" lang="en-US" altLang="ja-JP" sz="1100" b="1" dirty="0">
                          <a:latin typeface="BIZ UDPゴシック" panose="020B0400000000000000" pitchFamily="50" charset="-128"/>
                          <a:ea typeface="BIZ UDPゴシック" panose="020B0400000000000000" pitchFamily="50" charset="-128"/>
                        </a:rPr>
                        <a:t>】</a:t>
                      </a: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今日は、「宇宙から見る地球」に関する特別授業の二日目です。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みんなグループワークはうまくできたかな？</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おさらいですが、“</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油井宇宙飛行士撮影写真</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を使って、「宇宙から見る地球」の撮影写真を選び、タイトルをつけて、その意味や写真の味わい方・素晴らしさ</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選んだ理由</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をスライドにまとめる、というのが課題でした。</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今日の授業の前半では、各グループに課題発表をしてもらいます。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（各グループに発表してもらい、講師や他の生徒が感想をコメントするなどして進めていきます。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各グループの発表時間は、グループ数などに応じて適宜調整してください。</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以下のようなポイントについて言及すると学びの効果が高まります。</a:t>
                      </a:r>
                      <a:endParaRPr kumimoji="1" lang="en-US" altLang="ja-JP" sz="1100" dirty="0">
                        <a:latin typeface="BIZ UDPゴシック" panose="020B0400000000000000" pitchFamily="50" charset="-128"/>
                        <a:ea typeface="BIZ UDPゴシック" panose="020B0400000000000000" pitchFamily="50" charset="-128"/>
                      </a:endParaRPr>
                    </a:p>
                    <a:p>
                      <a:pPr marL="171450" marR="0" lvl="0" indent="-171450" algn="just" defTabSz="742950" rtl="0" eaLnBrk="1" fontAlgn="auto" latinLnBrk="0" hangingPunct="1">
                        <a:lnSpc>
                          <a:spcPts val="1400"/>
                        </a:lnSpc>
                        <a:spcBef>
                          <a:spcPts val="0"/>
                        </a:spcBef>
                        <a:spcAft>
                          <a:spcPts val="300"/>
                        </a:spcAft>
                        <a:buClrTx/>
                        <a:buSzTx/>
                        <a:buFont typeface="Arial" panose="020B0604020202020204" pitchFamily="34" charset="0"/>
                        <a:buChar char="•"/>
                        <a:tabLst/>
                        <a:defRPr/>
                      </a:pPr>
                      <a:r>
                        <a:rPr kumimoji="1" lang="ja-JP" altLang="en-US" sz="1100" dirty="0">
                          <a:latin typeface="BIZ UDPゴシック" panose="020B0400000000000000" pitchFamily="50" charset="-128"/>
                          <a:ea typeface="BIZ UDPゴシック" panose="020B0400000000000000" pitchFamily="50" charset="-128"/>
                        </a:rPr>
                        <a:t>何を素晴らしいと思うか、多様な感性があること。</a:t>
                      </a:r>
                      <a:endParaRPr kumimoji="1" lang="en-US" altLang="ja-JP" sz="1100" dirty="0">
                        <a:latin typeface="BIZ UDPゴシック" panose="020B0400000000000000" pitchFamily="50" charset="-128"/>
                        <a:ea typeface="BIZ UDPゴシック" panose="020B0400000000000000" pitchFamily="50" charset="-128"/>
                      </a:endParaRPr>
                    </a:p>
                    <a:p>
                      <a:pPr marL="171450" marR="0" lvl="0" indent="-171450" algn="just" defTabSz="742950" rtl="0" eaLnBrk="1" fontAlgn="auto" latinLnBrk="0" hangingPunct="1">
                        <a:lnSpc>
                          <a:spcPts val="1400"/>
                        </a:lnSpc>
                        <a:spcBef>
                          <a:spcPts val="0"/>
                        </a:spcBef>
                        <a:spcAft>
                          <a:spcPts val="300"/>
                        </a:spcAft>
                        <a:buClrTx/>
                        <a:buSzTx/>
                        <a:buFont typeface="Arial" panose="020B0604020202020204" pitchFamily="34" charset="0"/>
                        <a:buChar char="•"/>
                        <a:tabLst/>
                        <a:defRPr/>
                      </a:pPr>
                      <a:r>
                        <a:rPr kumimoji="1" lang="ja-JP" altLang="en-US" sz="1100" dirty="0">
                          <a:latin typeface="BIZ UDPゴシック" panose="020B0400000000000000" pitchFamily="50" charset="-128"/>
                          <a:ea typeface="BIZ UDPゴシック" panose="020B0400000000000000" pitchFamily="50" charset="-128"/>
                        </a:rPr>
                        <a:t>同じような写真でも、どのように切り取るかの感性が異なること。</a:t>
                      </a:r>
                      <a:endParaRPr kumimoji="1" lang="en-US" altLang="ja-JP" sz="1100" dirty="0">
                        <a:latin typeface="BIZ UDPゴシック" panose="020B0400000000000000" pitchFamily="50" charset="-128"/>
                        <a:ea typeface="BIZ UDPゴシック" panose="020B0400000000000000" pitchFamily="50" charset="-128"/>
                      </a:endParaRPr>
                    </a:p>
                    <a:p>
                      <a:pPr marL="171450" marR="0" lvl="0" indent="-171450" algn="just" defTabSz="742950" rtl="0" eaLnBrk="1" fontAlgn="auto" latinLnBrk="0" hangingPunct="1">
                        <a:lnSpc>
                          <a:spcPts val="1400"/>
                        </a:lnSpc>
                        <a:spcBef>
                          <a:spcPts val="0"/>
                        </a:spcBef>
                        <a:spcAft>
                          <a:spcPts val="300"/>
                        </a:spcAft>
                        <a:buClrTx/>
                        <a:buSzTx/>
                        <a:buFont typeface="Arial" panose="020B0604020202020204" pitchFamily="34" charset="0"/>
                        <a:buChar char="•"/>
                        <a:tabLst/>
                        <a:defRPr/>
                      </a:pPr>
                      <a:r>
                        <a:rPr kumimoji="1" lang="ja-JP" altLang="en-US" sz="1100" dirty="0">
                          <a:latin typeface="BIZ UDPゴシック" panose="020B0400000000000000" pitchFamily="50" charset="-128"/>
                          <a:ea typeface="BIZ UDPゴシック" panose="020B0400000000000000" pitchFamily="50" charset="-128"/>
                        </a:rPr>
                        <a:t>タイトルを言葉で表現することで、写真の味わい方が変わること。</a:t>
                      </a:r>
                      <a:endParaRPr kumimoji="1" lang="en-US" altLang="ja-JP" sz="1100" dirty="0">
                        <a:latin typeface="BIZ UDPゴシック" panose="020B0400000000000000" pitchFamily="50" charset="-128"/>
                        <a:ea typeface="BIZ UDPゴシック" panose="020B0400000000000000" pitchFamily="50" charset="-128"/>
                      </a:endParaRPr>
                    </a:p>
                    <a:p>
                      <a:pPr marL="171450" marR="0" lvl="0" indent="-171450" algn="just" defTabSz="742950" rtl="0" eaLnBrk="1" fontAlgn="auto" latinLnBrk="0" hangingPunct="1">
                        <a:lnSpc>
                          <a:spcPts val="1400"/>
                        </a:lnSpc>
                        <a:spcBef>
                          <a:spcPts val="0"/>
                        </a:spcBef>
                        <a:spcAft>
                          <a:spcPts val="300"/>
                        </a:spcAft>
                        <a:buClrTx/>
                        <a:buSzTx/>
                        <a:buFont typeface="Arial" panose="020B0604020202020204" pitchFamily="34" charset="0"/>
                        <a:buChar char="•"/>
                        <a:tabLst/>
                        <a:defRPr/>
                      </a:pPr>
                      <a:r>
                        <a:rPr kumimoji="1" lang="ja-JP" altLang="en-US" sz="1100" dirty="0">
                          <a:latin typeface="BIZ UDPゴシック" panose="020B0400000000000000" pitchFamily="50" charset="-128"/>
                          <a:ea typeface="BIZ UDPゴシック" panose="020B0400000000000000" pitchFamily="50" charset="-128"/>
                        </a:rPr>
                        <a:t>「宇宙から見る地球」には、さまざまな味わいポイントがあること。</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発表がスムーズにいった場合は、後半の講義を前倒しで実施するのも良いです。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休憩</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655F95C8-5B1E-519B-10C3-523C0647FDB0}"/>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a:t>
            </a:r>
            <a:r>
              <a:rPr kumimoji="1" lang="en-US" altLang="ja-JP" sz="1200" dirty="0">
                <a:latin typeface="BIZ UDPゴシック" panose="020B0400000000000000" pitchFamily="50" charset="-128"/>
                <a:ea typeface="BIZ UDPゴシック" panose="020B0400000000000000" pitchFamily="50" charset="-128"/>
              </a:rPr>
              <a:t>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9846BF9E-1EE9-8936-4FC1-856FDE4264F6}"/>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2BDFE9C-533B-EC04-6170-175FC96CF7A6}"/>
              </a:ext>
            </a:extLst>
          </p:cNvPr>
          <p:cNvPicPr>
            <a:picLocks noChangeAspect="1"/>
          </p:cNvPicPr>
          <p:nvPr/>
        </p:nvPicPr>
        <p:blipFill>
          <a:blip r:embed="rId2"/>
          <a:stretch>
            <a:fillRect/>
          </a:stretch>
        </p:blipFill>
        <p:spPr>
          <a:xfrm>
            <a:off x="1162528" y="2005299"/>
            <a:ext cx="2037871" cy="1146302"/>
          </a:xfrm>
          <a:prstGeom prst="rect">
            <a:avLst/>
          </a:prstGeom>
        </p:spPr>
      </p:pic>
      <p:pic>
        <p:nvPicPr>
          <p:cNvPr id="7" name="図 6">
            <a:extLst>
              <a:ext uri="{FF2B5EF4-FFF2-40B4-BE49-F238E27FC236}">
                <a16:creationId xmlns:a16="http://schemas.microsoft.com/office/drawing/2014/main" id="{1E93F0B9-B49F-D08E-0214-FD10689D5720}"/>
              </a:ext>
            </a:extLst>
          </p:cNvPr>
          <p:cNvPicPr>
            <a:picLocks noChangeAspect="1"/>
          </p:cNvPicPr>
          <p:nvPr/>
        </p:nvPicPr>
        <p:blipFill>
          <a:blip r:embed="rId3"/>
          <a:stretch>
            <a:fillRect/>
          </a:stretch>
        </p:blipFill>
        <p:spPr>
          <a:xfrm>
            <a:off x="1162528" y="706283"/>
            <a:ext cx="2037871" cy="1146302"/>
          </a:xfrm>
          <a:prstGeom prst="rect">
            <a:avLst/>
          </a:prstGeom>
        </p:spPr>
      </p:pic>
      <p:pic>
        <p:nvPicPr>
          <p:cNvPr id="10" name="図 9">
            <a:extLst>
              <a:ext uri="{FF2B5EF4-FFF2-40B4-BE49-F238E27FC236}">
                <a16:creationId xmlns:a16="http://schemas.microsoft.com/office/drawing/2014/main" id="{B1954294-21DE-8DC2-CD47-2F4E7E2794F7}"/>
              </a:ext>
            </a:extLst>
          </p:cNvPr>
          <p:cNvPicPr>
            <a:picLocks noChangeAspect="1"/>
          </p:cNvPicPr>
          <p:nvPr/>
        </p:nvPicPr>
        <p:blipFill>
          <a:blip r:embed="rId4"/>
          <a:stretch>
            <a:fillRect/>
          </a:stretch>
        </p:blipFill>
        <p:spPr>
          <a:xfrm>
            <a:off x="1162528" y="3244038"/>
            <a:ext cx="2037871" cy="1146302"/>
          </a:xfrm>
          <a:prstGeom prst="rect">
            <a:avLst/>
          </a:prstGeom>
        </p:spPr>
      </p:pic>
    </p:spTree>
    <p:extLst>
      <p:ext uri="{BB962C8B-B14F-4D97-AF65-F5344CB8AC3E}">
        <p14:creationId xmlns:p14="http://schemas.microsoft.com/office/powerpoint/2010/main" val="3914933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D3C6C-2D9D-8D3C-4601-D60F472FDE0D}"/>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07117B2-B24A-46BD-3B64-FAEED1203C31}"/>
              </a:ext>
            </a:extLst>
          </p:cNvPr>
          <p:cNvGraphicFramePr>
            <a:graphicFrameLocks noGrp="1"/>
          </p:cNvGraphicFramePr>
          <p:nvPr>
            <p:extLst>
              <p:ext uri="{D42A27DB-BD31-4B8C-83A1-F6EECF244321}">
                <p14:modId xmlns:p14="http://schemas.microsoft.com/office/powerpoint/2010/main" val="4244611473"/>
              </p:ext>
            </p:extLst>
          </p:nvPr>
        </p:nvGraphicFramePr>
        <p:xfrm>
          <a:off x="191589" y="209005"/>
          <a:ext cx="9585823" cy="6698697"/>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特別授業 ～宇宙から見る地球～ </a:t>
                      </a:r>
                      <a:r>
                        <a:rPr kumimoji="1" lang="en-US" altLang="ja-JP" sz="1100" b="1" dirty="0">
                          <a:latin typeface="BIZ UDPゴシック" panose="020B0400000000000000" pitchFamily="50" charset="-128"/>
                          <a:ea typeface="BIZ UDPゴシック" panose="020B0400000000000000" pitchFamily="50" charset="-128"/>
                        </a:rPr>
                        <a:t>Day2</a:t>
                      </a:r>
                      <a:r>
                        <a:rPr kumimoji="1" lang="ja-JP" altLang="en-US" sz="1100" b="1" dirty="0">
                          <a:latin typeface="BIZ UDPゴシック" panose="020B0400000000000000" pitchFamily="50" charset="-128"/>
                          <a:ea typeface="BIZ UDPゴシック" panose="020B0400000000000000" pitchFamily="50" charset="-128"/>
                        </a:rPr>
                        <a:t>：後半</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「宇宙から見る地球」の味わい方の例</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みなさんの発表を見てきたところで、先生の方でもいくつか味わい方の例を持ってきたので、紹介していきたいと思います。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[1. </a:t>
                      </a:r>
                      <a:r>
                        <a:rPr kumimoji="1" lang="ja-JP" altLang="en-US" sz="1100" b="1" dirty="0">
                          <a:latin typeface="BIZ UDPゴシック" panose="020B0400000000000000" pitchFamily="50" charset="-128"/>
                          <a:ea typeface="BIZ UDPゴシック" panose="020B0400000000000000" pitchFamily="50" charset="-128"/>
                        </a:rPr>
                        <a:t>きれいな景色を味わう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まずは、基本。</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感性を研ぎ澄ませて、きれいな景色を堪能していきましょう。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凄い綺麗なエメラルドブルーが広がってます。これ何かわかりますか？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そうです、サンゴ礁が宇宙から見ても半端ない広さで広がってるんですね。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アメリカの近く、カリブ海のバハマって国のあたりです。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宇宙旅行にいったら絶対見どころになるよね。青い星地球、といっても、色んな青があるんです。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次は、青と赤がとてもきれな写真。この海はペルシャ湾というところです。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下側にサウジアラビアの赤い砂漠が広がっています。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夜の景色はこんなにきれいです。街明かりが星座のようですね。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大気の層も光ってるのが見えますね。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00C069A-4CEC-65CF-8656-90DF8708BBD0}"/>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:00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4D65A9BB-5A82-A9A0-7A3F-550E2E270BA5}"/>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1401617-DEBF-B416-9167-406B5614D8F6}"/>
              </a:ext>
            </a:extLst>
          </p:cNvPr>
          <p:cNvPicPr>
            <a:picLocks noChangeAspect="1"/>
          </p:cNvPicPr>
          <p:nvPr/>
        </p:nvPicPr>
        <p:blipFill>
          <a:blip r:embed="rId2"/>
          <a:stretch>
            <a:fillRect/>
          </a:stretch>
        </p:blipFill>
        <p:spPr>
          <a:xfrm>
            <a:off x="1250311" y="1875717"/>
            <a:ext cx="1923193" cy="1081796"/>
          </a:xfrm>
          <a:prstGeom prst="rect">
            <a:avLst/>
          </a:prstGeom>
        </p:spPr>
      </p:pic>
      <p:pic>
        <p:nvPicPr>
          <p:cNvPr id="8" name="図 7">
            <a:extLst>
              <a:ext uri="{FF2B5EF4-FFF2-40B4-BE49-F238E27FC236}">
                <a16:creationId xmlns:a16="http://schemas.microsoft.com/office/drawing/2014/main" id="{2C0B8502-CF0B-5F9A-F354-3D739397C93A}"/>
              </a:ext>
            </a:extLst>
          </p:cNvPr>
          <p:cNvPicPr>
            <a:picLocks noChangeAspect="1"/>
          </p:cNvPicPr>
          <p:nvPr/>
        </p:nvPicPr>
        <p:blipFill>
          <a:blip r:embed="rId3"/>
          <a:stretch>
            <a:fillRect/>
          </a:stretch>
        </p:blipFill>
        <p:spPr>
          <a:xfrm>
            <a:off x="1250311" y="3045152"/>
            <a:ext cx="1923193" cy="1081796"/>
          </a:xfrm>
          <a:prstGeom prst="rect">
            <a:avLst/>
          </a:prstGeom>
        </p:spPr>
      </p:pic>
      <p:pic>
        <p:nvPicPr>
          <p:cNvPr id="10" name="図 9">
            <a:extLst>
              <a:ext uri="{FF2B5EF4-FFF2-40B4-BE49-F238E27FC236}">
                <a16:creationId xmlns:a16="http://schemas.microsoft.com/office/drawing/2014/main" id="{BF68FBF1-48DE-C028-505F-4EC13C144F3B}"/>
              </a:ext>
            </a:extLst>
          </p:cNvPr>
          <p:cNvPicPr>
            <a:picLocks noChangeAspect="1"/>
          </p:cNvPicPr>
          <p:nvPr/>
        </p:nvPicPr>
        <p:blipFill>
          <a:blip r:embed="rId4"/>
          <a:stretch>
            <a:fillRect/>
          </a:stretch>
        </p:blipFill>
        <p:spPr>
          <a:xfrm>
            <a:off x="1250311" y="4214587"/>
            <a:ext cx="1923193" cy="1081796"/>
          </a:xfrm>
          <a:prstGeom prst="rect">
            <a:avLst/>
          </a:prstGeom>
        </p:spPr>
      </p:pic>
      <p:pic>
        <p:nvPicPr>
          <p:cNvPr id="13" name="図 12">
            <a:extLst>
              <a:ext uri="{FF2B5EF4-FFF2-40B4-BE49-F238E27FC236}">
                <a16:creationId xmlns:a16="http://schemas.microsoft.com/office/drawing/2014/main" id="{E2D5FA94-C078-14A3-9DFD-18285CF453ED}"/>
              </a:ext>
            </a:extLst>
          </p:cNvPr>
          <p:cNvPicPr>
            <a:picLocks noChangeAspect="1"/>
          </p:cNvPicPr>
          <p:nvPr/>
        </p:nvPicPr>
        <p:blipFill>
          <a:blip r:embed="rId5"/>
          <a:stretch>
            <a:fillRect/>
          </a:stretch>
        </p:blipFill>
        <p:spPr>
          <a:xfrm>
            <a:off x="1250311" y="5406872"/>
            <a:ext cx="1923193" cy="1081796"/>
          </a:xfrm>
          <a:prstGeom prst="rect">
            <a:avLst/>
          </a:prstGeom>
        </p:spPr>
      </p:pic>
      <p:sp>
        <p:nvSpPr>
          <p:cNvPr id="4" name="正方形/長方形 3">
            <a:extLst>
              <a:ext uri="{FF2B5EF4-FFF2-40B4-BE49-F238E27FC236}">
                <a16:creationId xmlns:a16="http://schemas.microsoft.com/office/drawing/2014/main" id="{B47887F8-D230-8D28-8369-6046B3B134E2}"/>
              </a:ext>
            </a:extLst>
          </p:cNvPr>
          <p:cNvSpPr/>
          <p:nvPr/>
        </p:nvSpPr>
        <p:spPr>
          <a:xfrm>
            <a:off x="7109283" y="1466317"/>
            <a:ext cx="2303658" cy="577346"/>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見た目のインパクトが大切になるので、表示がきれいなディスプレイやプロジェクター</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スクリーンでの投影が望ましい。</a:t>
            </a:r>
          </a:p>
        </p:txBody>
      </p:sp>
      <p:sp>
        <p:nvSpPr>
          <p:cNvPr id="7" name="正方形/長方形 6">
            <a:extLst>
              <a:ext uri="{FF2B5EF4-FFF2-40B4-BE49-F238E27FC236}">
                <a16:creationId xmlns:a16="http://schemas.microsoft.com/office/drawing/2014/main" id="{70C15D64-6C5D-5032-90AA-27FC6E5C118E}"/>
              </a:ext>
            </a:extLst>
          </p:cNvPr>
          <p:cNvSpPr/>
          <p:nvPr/>
        </p:nvSpPr>
        <p:spPr>
          <a:xfrm>
            <a:off x="7109283" y="4638121"/>
            <a:ext cx="2303658" cy="21327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綺麗な景色の感動を共有</a:t>
            </a:r>
          </a:p>
        </p:txBody>
      </p:sp>
      <p:pic>
        <p:nvPicPr>
          <p:cNvPr id="11" name="図 10">
            <a:extLst>
              <a:ext uri="{FF2B5EF4-FFF2-40B4-BE49-F238E27FC236}">
                <a16:creationId xmlns:a16="http://schemas.microsoft.com/office/drawing/2014/main" id="{564775B6-7950-36AC-06C7-75E2C696C628}"/>
              </a:ext>
            </a:extLst>
          </p:cNvPr>
          <p:cNvPicPr>
            <a:picLocks noChangeAspect="1"/>
          </p:cNvPicPr>
          <p:nvPr/>
        </p:nvPicPr>
        <p:blipFill>
          <a:blip r:embed="rId6"/>
          <a:stretch>
            <a:fillRect/>
          </a:stretch>
        </p:blipFill>
        <p:spPr>
          <a:xfrm>
            <a:off x="1250311" y="673194"/>
            <a:ext cx="1923193" cy="1081796"/>
          </a:xfrm>
          <a:prstGeom prst="rect">
            <a:avLst/>
          </a:prstGeom>
        </p:spPr>
      </p:pic>
    </p:spTree>
    <p:extLst>
      <p:ext uri="{BB962C8B-B14F-4D97-AF65-F5344CB8AC3E}">
        <p14:creationId xmlns:p14="http://schemas.microsoft.com/office/powerpoint/2010/main" val="2998189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E4F38-38ED-B369-4BFA-B7DE70DF4F29}"/>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DD0FAA67-8ED4-8303-84CC-82D27A7BB5AF}"/>
              </a:ext>
            </a:extLst>
          </p:cNvPr>
          <p:cNvGraphicFramePr>
            <a:graphicFrameLocks noGrp="1"/>
          </p:cNvGraphicFramePr>
          <p:nvPr>
            <p:extLst>
              <p:ext uri="{D42A27DB-BD31-4B8C-83A1-F6EECF244321}">
                <p14:modId xmlns:p14="http://schemas.microsoft.com/office/powerpoint/2010/main" val="366455647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[2. </a:t>
                      </a:r>
                      <a:r>
                        <a:rPr kumimoji="1" lang="ja-JP" altLang="en-US" sz="1100" b="1" dirty="0">
                          <a:latin typeface="BIZ UDPゴシック" panose="020B0400000000000000" pitchFamily="50" charset="-128"/>
                          <a:ea typeface="BIZ UDPゴシック" panose="020B0400000000000000" pitchFamily="50" charset="-128"/>
                        </a:rPr>
                        <a:t>自分の知っている場所をリアルに楽しむ</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次に、宇宙旅行に行くと、自分の知っている景色を見てみたくなると思います。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地図で見ている形が、リアルに宇宙からだとどんなふうに見えるのか。。。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まずは北海道、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太陽の当たり方が違うとこんな感じにも見えます。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北海道と東北。</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本州の全景。</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DA1F756A-8D25-E7E2-18B9-A166AD46392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:02</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0ADE7255-73D4-9167-214F-EA06CCE6A079}"/>
              </a:ext>
            </a:extLst>
          </p:cNvPr>
          <p:cNvPicPr>
            <a:picLocks noChangeAspect="1"/>
          </p:cNvPicPr>
          <p:nvPr/>
        </p:nvPicPr>
        <p:blipFill>
          <a:blip r:embed="rId2"/>
          <a:stretch>
            <a:fillRect/>
          </a:stretch>
        </p:blipFill>
        <p:spPr>
          <a:xfrm>
            <a:off x="1232383" y="535953"/>
            <a:ext cx="1959052" cy="1101967"/>
          </a:xfrm>
          <a:prstGeom prst="rect">
            <a:avLst/>
          </a:prstGeom>
        </p:spPr>
      </p:pic>
      <p:pic>
        <p:nvPicPr>
          <p:cNvPr id="4" name="図 3">
            <a:extLst>
              <a:ext uri="{FF2B5EF4-FFF2-40B4-BE49-F238E27FC236}">
                <a16:creationId xmlns:a16="http://schemas.microsoft.com/office/drawing/2014/main" id="{91191C74-1D4A-83A1-1921-E53146BA2A95}"/>
              </a:ext>
            </a:extLst>
          </p:cNvPr>
          <p:cNvPicPr>
            <a:picLocks noChangeAspect="1"/>
          </p:cNvPicPr>
          <p:nvPr/>
        </p:nvPicPr>
        <p:blipFill>
          <a:blip r:embed="rId3"/>
          <a:stretch>
            <a:fillRect/>
          </a:stretch>
        </p:blipFill>
        <p:spPr>
          <a:xfrm>
            <a:off x="1232383" y="1714351"/>
            <a:ext cx="1959052" cy="1101967"/>
          </a:xfrm>
          <a:prstGeom prst="rect">
            <a:avLst/>
          </a:prstGeom>
        </p:spPr>
      </p:pic>
      <p:pic>
        <p:nvPicPr>
          <p:cNvPr id="7" name="図 6">
            <a:extLst>
              <a:ext uri="{FF2B5EF4-FFF2-40B4-BE49-F238E27FC236}">
                <a16:creationId xmlns:a16="http://schemas.microsoft.com/office/drawing/2014/main" id="{4DBDFC35-335D-630D-5E62-A759702C34B2}"/>
              </a:ext>
            </a:extLst>
          </p:cNvPr>
          <p:cNvPicPr>
            <a:picLocks noChangeAspect="1"/>
          </p:cNvPicPr>
          <p:nvPr/>
        </p:nvPicPr>
        <p:blipFill>
          <a:blip r:embed="rId4"/>
          <a:stretch>
            <a:fillRect/>
          </a:stretch>
        </p:blipFill>
        <p:spPr>
          <a:xfrm>
            <a:off x="1232383" y="2892749"/>
            <a:ext cx="1959052" cy="1101967"/>
          </a:xfrm>
          <a:prstGeom prst="rect">
            <a:avLst/>
          </a:prstGeom>
        </p:spPr>
      </p:pic>
      <p:pic>
        <p:nvPicPr>
          <p:cNvPr id="11" name="図 10">
            <a:extLst>
              <a:ext uri="{FF2B5EF4-FFF2-40B4-BE49-F238E27FC236}">
                <a16:creationId xmlns:a16="http://schemas.microsoft.com/office/drawing/2014/main" id="{B166494F-0468-F0A5-7208-73FB9DF0FD70}"/>
              </a:ext>
            </a:extLst>
          </p:cNvPr>
          <p:cNvPicPr>
            <a:picLocks noChangeAspect="1"/>
          </p:cNvPicPr>
          <p:nvPr/>
        </p:nvPicPr>
        <p:blipFill>
          <a:blip r:embed="rId5"/>
          <a:stretch>
            <a:fillRect/>
          </a:stretch>
        </p:blipFill>
        <p:spPr>
          <a:xfrm>
            <a:off x="1232383" y="4041683"/>
            <a:ext cx="1959052" cy="1101967"/>
          </a:xfrm>
          <a:prstGeom prst="rect">
            <a:avLst/>
          </a:prstGeom>
        </p:spPr>
      </p:pic>
      <p:pic>
        <p:nvPicPr>
          <p:cNvPr id="12" name="図 11">
            <a:extLst>
              <a:ext uri="{FF2B5EF4-FFF2-40B4-BE49-F238E27FC236}">
                <a16:creationId xmlns:a16="http://schemas.microsoft.com/office/drawing/2014/main" id="{45166E51-8815-E6E9-2119-F5BAD56306CA}"/>
              </a:ext>
            </a:extLst>
          </p:cNvPr>
          <p:cNvPicPr>
            <a:picLocks noChangeAspect="1"/>
          </p:cNvPicPr>
          <p:nvPr/>
        </p:nvPicPr>
        <p:blipFill>
          <a:blip r:embed="rId6"/>
          <a:stretch>
            <a:fillRect/>
          </a:stretch>
        </p:blipFill>
        <p:spPr>
          <a:xfrm>
            <a:off x="1232383" y="5285418"/>
            <a:ext cx="1959052" cy="1101967"/>
          </a:xfrm>
          <a:prstGeom prst="rect">
            <a:avLst/>
          </a:prstGeom>
        </p:spPr>
      </p:pic>
      <p:sp>
        <p:nvSpPr>
          <p:cNvPr id="15" name="テキスト ボックス 14">
            <a:extLst>
              <a:ext uri="{FF2B5EF4-FFF2-40B4-BE49-F238E27FC236}">
                <a16:creationId xmlns:a16="http://schemas.microsoft.com/office/drawing/2014/main" id="{F7BD97D3-A1E5-E7C6-4D90-A67D887F0002}"/>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97703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9C829-D702-EA6E-1991-2E0CBEF58F76}"/>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9F30FE7-26D2-B0D2-57F5-792A2DC2F533}"/>
              </a:ext>
            </a:extLst>
          </p:cNvPr>
          <p:cNvGraphicFramePr>
            <a:graphicFrameLocks noGrp="1"/>
          </p:cNvGraphicFramePr>
          <p:nvPr>
            <p:extLst>
              <p:ext uri="{D42A27DB-BD31-4B8C-83A1-F6EECF244321}">
                <p14:modId xmlns:p14="http://schemas.microsoft.com/office/powerpoint/2010/main" val="236496150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[2. </a:t>
                      </a:r>
                      <a:r>
                        <a:rPr kumimoji="1" lang="ja-JP" altLang="en-US" sz="1100" b="1" dirty="0">
                          <a:latin typeface="BIZ UDPゴシック" panose="020B0400000000000000" pitchFamily="50" charset="-128"/>
                          <a:ea typeface="BIZ UDPゴシック" panose="020B0400000000000000" pitchFamily="50" charset="-128"/>
                        </a:rPr>
                        <a:t>自分の知っている場所をリアルに楽しむ</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西日本。</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沖縄はこんな感じ。本島以外もたくさん島が連なっているのがわかるね。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夜見るとこんな感じです。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東京、名古屋、大阪のあたりが塊で光ってるのが見えますね。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カメラのズーム機能を使うと、目で見るよりかなり細かい写真も撮れます。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これは何かわかりますか？そうです富士山です。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D72EB15-6D92-ABB0-7786-2C78B4A6B84A}"/>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:04</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D1DF149B-1670-C822-F9FA-B9E89DC25859}"/>
              </a:ext>
            </a:extLst>
          </p:cNvPr>
          <p:cNvPicPr>
            <a:picLocks noChangeAspect="1"/>
          </p:cNvPicPr>
          <p:nvPr/>
        </p:nvPicPr>
        <p:blipFill>
          <a:blip r:embed="rId2"/>
          <a:stretch>
            <a:fillRect/>
          </a:stretch>
        </p:blipFill>
        <p:spPr>
          <a:xfrm>
            <a:off x="1187560" y="706283"/>
            <a:ext cx="2066628" cy="1162478"/>
          </a:xfrm>
          <a:prstGeom prst="rect">
            <a:avLst/>
          </a:prstGeom>
        </p:spPr>
      </p:pic>
      <p:pic>
        <p:nvPicPr>
          <p:cNvPr id="6" name="図 5">
            <a:extLst>
              <a:ext uri="{FF2B5EF4-FFF2-40B4-BE49-F238E27FC236}">
                <a16:creationId xmlns:a16="http://schemas.microsoft.com/office/drawing/2014/main" id="{82B328FD-A640-E8D7-A451-88B84503EC61}"/>
              </a:ext>
            </a:extLst>
          </p:cNvPr>
          <p:cNvPicPr>
            <a:picLocks noChangeAspect="1"/>
          </p:cNvPicPr>
          <p:nvPr/>
        </p:nvPicPr>
        <p:blipFill>
          <a:blip r:embed="rId3"/>
          <a:stretch>
            <a:fillRect/>
          </a:stretch>
        </p:blipFill>
        <p:spPr>
          <a:xfrm>
            <a:off x="1187560" y="1947434"/>
            <a:ext cx="2066628" cy="1162478"/>
          </a:xfrm>
          <a:prstGeom prst="rect">
            <a:avLst/>
          </a:prstGeom>
        </p:spPr>
      </p:pic>
      <p:pic>
        <p:nvPicPr>
          <p:cNvPr id="8" name="図 7">
            <a:extLst>
              <a:ext uri="{FF2B5EF4-FFF2-40B4-BE49-F238E27FC236}">
                <a16:creationId xmlns:a16="http://schemas.microsoft.com/office/drawing/2014/main" id="{6F2EFC6A-0338-CD84-39F5-EB097B8E415C}"/>
              </a:ext>
            </a:extLst>
          </p:cNvPr>
          <p:cNvPicPr>
            <a:picLocks noChangeAspect="1"/>
          </p:cNvPicPr>
          <p:nvPr/>
        </p:nvPicPr>
        <p:blipFill>
          <a:blip r:embed="rId4"/>
          <a:stretch>
            <a:fillRect/>
          </a:stretch>
        </p:blipFill>
        <p:spPr>
          <a:xfrm>
            <a:off x="1187560" y="3188586"/>
            <a:ext cx="2066628" cy="1162478"/>
          </a:xfrm>
          <a:prstGeom prst="rect">
            <a:avLst/>
          </a:prstGeom>
        </p:spPr>
      </p:pic>
      <p:pic>
        <p:nvPicPr>
          <p:cNvPr id="10" name="図 9">
            <a:extLst>
              <a:ext uri="{FF2B5EF4-FFF2-40B4-BE49-F238E27FC236}">
                <a16:creationId xmlns:a16="http://schemas.microsoft.com/office/drawing/2014/main" id="{930296CE-8C9C-9ABF-4AEC-A93325DFE523}"/>
              </a:ext>
            </a:extLst>
          </p:cNvPr>
          <p:cNvPicPr>
            <a:picLocks noChangeAspect="1"/>
          </p:cNvPicPr>
          <p:nvPr/>
        </p:nvPicPr>
        <p:blipFill>
          <a:blip r:embed="rId5"/>
          <a:stretch>
            <a:fillRect/>
          </a:stretch>
        </p:blipFill>
        <p:spPr>
          <a:xfrm>
            <a:off x="1187560" y="4429738"/>
            <a:ext cx="2066628" cy="1162478"/>
          </a:xfrm>
          <a:prstGeom prst="rect">
            <a:avLst/>
          </a:prstGeom>
        </p:spPr>
      </p:pic>
      <p:sp>
        <p:nvSpPr>
          <p:cNvPr id="13" name="テキスト ボックス 12">
            <a:extLst>
              <a:ext uri="{FF2B5EF4-FFF2-40B4-BE49-F238E27FC236}">
                <a16:creationId xmlns:a16="http://schemas.microsoft.com/office/drawing/2014/main" id="{5D3D65E9-E8C4-87B2-74B9-25B407A126A0}"/>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31992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E13B0-8989-55B5-E61B-5A37C3B8E49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01CD0D7-EC92-CA1E-8525-1F6707B4C084}"/>
              </a:ext>
            </a:extLst>
          </p:cNvPr>
          <p:cNvGraphicFramePr>
            <a:graphicFrameLocks noGrp="1"/>
          </p:cNvGraphicFramePr>
          <p:nvPr>
            <p:extLst>
              <p:ext uri="{D42A27DB-BD31-4B8C-83A1-F6EECF244321}">
                <p14:modId xmlns:p14="http://schemas.microsoft.com/office/powerpoint/2010/main" val="328666022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[3. </a:t>
                      </a:r>
                      <a:r>
                        <a:rPr kumimoji="1" lang="ja-JP" altLang="en-US" sz="1100" b="1" dirty="0">
                          <a:latin typeface="BIZ UDPゴシック" panose="020B0400000000000000" pitchFamily="50" charset="-128"/>
                          <a:ea typeface="BIZ UDPゴシック" panose="020B0400000000000000" pitchFamily="50" charset="-128"/>
                        </a:rPr>
                        <a:t>一期一会の景色を楽しむ</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今まで見てきた景色の様に、毎回晴れてれば同じものが見えるものだけじゃなくて、その瞬間でなければ見れない景色も味わい深いものです。そうした景色を見ていきましょう。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まず、雲。雲が多いときは、こんな風に広い範囲でカバーされちゃうけど、これはこれですごく美しいよね。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上から下に見下ろすと、雲の高さの違いが見えて、影も見えて、奥行きが感じられます。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こちらは、台風、すごいスケールで目の前に広がります。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太陽がどの位置にいるかも一期一会ですね。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これは、地球が鏡のように太陽の光を反射した景色。</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C0E3BAE5-6186-BC6F-4F39-56540EDFDE97}"/>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:0</a:t>
            </a:r>
            <a:r>
              <a:rPr lang="en-US" altLang="ja-JP" sz="1200" dirty="0">
                <a:latin typeface="BIZ UDPゴシック" panose="020B0400000000000000" pitchFamily="50" charset="-128"/>
                <a:ea typeface="BIZ UDPゴシック" panose="020B0400000000000000" pitchFamily="50" charset="-128"/>
              </a:rPr>
              <a:t>5</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314A72CC-D8D0-CD22-8712-C01EA0C821D0}"/>
              </a:ext>
            </a:extLst>
          </p:cNvPr>
          <p:cNvPicPr>
            <a:picLocks noChangeAspect="1"/>
          </p:cNvPicPr>
          <p:nvPr/>
        </p:nvPicPr>
        <p:blipFill>
          <a:blip r:embed="rId2"/>
          <a:stretch>
            <a:fillRect/>
          </a:stretch>
        </p:blipFill>
        <p:spPr>
          <a:xfrm>
            <a:off x="1268242" y="706282"/>
            <a:ext cx="1979650" cy="1113553"/>
          </a:xfrm>
          <a:prstGeom prst="rect">
            <a:avLst/>
          </a:prstGeom>
        </p:spPr>
      </p:pic>
      <p:pic>
        <p:nvPicPr>
          <p:cNvPr id="4" name="図 3">
            <a:extLst>
              <a:ext uri="{FF2B5EF4-FFF2-40B4-BE49-F238E27FC236}">
                <a16:creationId xmlns:a16="http://schemas.microsoft.com/office/drawing/2014/main" id="{88771F14-D10B-BFDE-0D68-ECD5869B0CAE}"/>
              </a:ext>
            </a:extLst>
          </p:cNvPr>
          <p:cNvPicPr>
            <a:picLocks noChangeAspect="1"/>
          </p:cNvPicPr>
          <p:nvPr/>
        </p:nvPicPr>
        <p:blipFill>
          <a:blip r:embed="rId3"/>
          <a:stretch>
            <a:fillRect/>
          </a:stretch>
        </p:blipFill>
        <p:spPr>
          <a:xfrm>
            <a:off x="1268243" y="1908074"/>
            <a:ext cx="1979650" cy="1113553"/>
          </a:xfrm>
          <a:prstGeom prst="rect">
            <a:avLst/>
          </a:prstGeom>
        </p:spPr>
      </p:pic>
      <p:pic>
        <p:nvPicPr>
          <p:cNvPr id="7" name="図 6">
            <a:extLst>
              <a:ext uri="{FF2B5EF4-FFF2-40B4-BE49-F238E27FC236}">
                <a16:creationId xmlns:a16="http://schemas.microsoft.com/office/drawing/2014/main" id="{56672A2D-6D8D-D97B-5A81-457E344515DA}"/>
              </a:ext>
            </a:extLst>
          </p:cNvPr>
          <p:cNvPicPr>
            <a:picLocks noChangeAspect="1"/>
          </p:cNvPicPr>
          <p:nvPr/>
        </p:nvPicPr>
        <p:blipFill>
          <a:blip r:embed="rId4"/>
          <a:stretch>
            <a:fillRect/>
          </a:stretch>
        </p:blipFill>
        <p:spPr>
          <a:xfrm>
            <a:off x="1268242" y="3109866"/>
            <a:ext cx="1979650" cy="1113553"/>
          </a:xfrm>
          <a:prstGeom prst="rect">
            <a:avLst/>
          </a:prstGeom>
        </p:spPr>
      </p:pic>
      <p:pic>
        <p:nvPicPr>
          <p:cNvPr id="11" name="図 10">
            <a:extLst>
              <a:ext uri="{FF2B5EF4-FFF2-40B4-BE49-F238E27FC236}">
                <a16:creationId xmlns:a16="http://schemas.microsoft.com/office/drawing/2014/main" id="{447AF739-90B7-C220-21F1-386DA1544BA0}"/>
              </a:ext>
            </a:extLst>
          </p:cNvPr>
          <p:cNvPicPr>
            <a:picLocks noChangeAspect="1"/>
          </p:cNvPicPr>
          <p:nvPr/>
        </p:nvPicPr>
        <p:blipFill>
          <a:blip r:embed="rId5"/>
          <a:stretch>
            <a:fillRect/>
          </a:stretch>
        </p:blipFill>
        <p:spPr>
          <a:xfrm>
            <a:off x="1268242" y="4311658"/>
            <a:ext cx="1979650" cy="1113553"/>
          </a:xfrm>
          <a:prstGeom prst="rect">
            <a:avLst/>
          </a:prstGeom>
        </p:spPr>
      </p:pic>
      <p:pic>
        <p:nvPicPr>
          <p:cNvPr id="12" name="図 11">
            <a:extLst>
              <a:ext uri="{FF2B5EF4-FFF2-40B4-BE49-F238E27FC236}">
                <a16:creationId xmlns:a16="http://schemas.microsoft.com/office/drawing/2014/main" id="{BE879271-7367-9679-4451-566D629AB1CB}"/>
              </a:ext>
            </a:extLst>
          </p:cNvPr>
          <p:cNvPicPr>
            <a:picLocks noChangeAspect="1"/>
          </p:cNvPicPr>
          <p:nvPr/>
        </p:nvPicPr>
        <p:blipFill>
          <a:blip r:embed="rId6"/>
          <a:stretch>
            <a:fillRect/>
          </a:stretch>
        </p:blipFill>
        <p:spPr>
          <a:xfrm>
            <a:off x="1276281" y="5535442"/>
            <a:ext cx="1979650" cy="1113553"/>
          </a:xfrm>
          <a:prstGeom prst="rect">
            <a:avLst/>
          </a:prstGeom>
        </p:spPr>
      </p:pic>
      <p:sp>
        <p:nvSpPr>
          <p:cNvPr id="13" name="テキスト ボックス 12">
            <a:extLst>
              <a:ext uri="{FF2B5EF4-FFF2-40B4-BE49-F238E27FC236}">
                <a16:creationId xmlns:a16="http://schemas.microsoft.com/office/drawing/2014/main" id="{A8CFBABA-75E7-FC5D-A67A-14F3C2A1A2A6}"/>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4</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44040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13CAB-001E-4913-67CD-DFEF210DD2E5}"/>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754F974-C4C6-85A5-A3B1-728B474AD15B}"/>
              </a:ext>
            </a:extLst>
          </p:cNvPr>
          <p:cNvGraphicFramePr>
            <a:graphicFrameLocks noGrp="1"/>
          </p:cNvGraphicFramePr>
          <p:nvPr>
            <p:extLst>
              <p:ext uri="{D42A27DB-BD31-4B8C-83A1-F6EECF244321}">
                <p14:modId xmlns:p14="http://schemas.microsoft.com/office/powerpoint/2010/main" val="336012664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[3. </a:t>
                      </a:r>
                      <a:r>
                        <a:rPr kumimoji="1" lang="ja-JP" altLang="en-US" sz="1100" b="1" dirty="0">
                          <a:latin typeface="BIZ UDPゴシック" panose="020B0400000000000000" pitchFamily="50" charset="-128"/>
                          <a:ea typeface="BIZ UDPゴシック" panose="020B0400000000000000" pitchFamily="50" charset="-128"/>
                        </a:rPr>
                        <a:t>一期一会の景色を楽しむ</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海の上に明かりが見えているのがわかりますか？これは、イカ釣り漁船が、イカを集めるために、明るいライトを光らせている様子が宇宙からも見えているんです。宇宙旅行で夜景を見たら、イカ釣り漁船を探しちゃい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こちらはオーロラ。地上からだと雲があると見えないことがあるけど、宇宙からなら雲の上なので見放題。</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もう一枚。</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最後に日の出の写真を。</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大気の層がとっても薄いことがわかる神秘的な景色です。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3B49800B-E11E-CA65-3F94-5C1FD29BA145}"/>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:0</a:t>
            </a:r>
            <a:r>
              <a:rPr lang="en-US" altLang="ja-JP" sz="1200" dirty="0">
                <a:latin typeface="BIZ UDPゴシック" panose="020B0400000000000000" pitchFamily="50" charset="-128"/>
                <a:ea typeface="BIZ UDPゴシック" panose="020B0400000000000000" pitchFamily="50" charset="-128"/>
              </a:rPr>
              <a:t>6</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4D637A09-13D2-DB7A-1AF9-AE780D5C3F42}"/>
              </a:ext>
            </a:extLst>
          </p:cNvPr>
          <p:cNvPicPr>
            <a:picLocks noChangeAspect="1"/>
          </p:cNvPicPr>
          <p:nvPr/>
        </p:nvPicPr>
        <p:blipFill>
          <a:blip r:embed="rId2"/>
          <a:stretch>
            <a:fillRect/>
          </a:stretch>
        </p:blipFill>
        <p:spPr>
          <a:xfrm>
            <a:off x="1205490" y="706283"/>
            <a:ext cx="2043399" cy="1149412"/>
          </a:xfrm>
          <a:prstGeom prst="rect">
            <a:avLst/>
          </a:prstGeom>
        </p:spPr>
      </p:pic>
      <p:pic>
        <p:nvPicPr>
          <p:cNvPr id="6" name="図 5">
            <a:extLst>
              <a:ext uri="{FF2B5EF4-FFF2-40B4-BE49-F238E27FC236}">
                <a16:creationId xmlns:a16="http://schemas.microsoft.com/office/drawing/2014/main" id="{3107CBB2-3D4D-1063-8CE3-64F9541B349F}"/>
              </a:ext>
            </a:extLst>
          </p:cNvPr>
          <p:cNvPicPr>
            <a:picLocks noChangeAspect="1"/>
          </p:cNvPicPr>
          <p:nvPr/>
        </p:nvPicPr>
        <p:blipFill>
          <a:blip r:embed="rId3"/>
          <a:stretch>
            <a:fillRect/>
          </a:stretch>
        </p:blipFill>
        <p:spPr>
          <a:xfrm>
            <a:off x="1205490" y="1929505"/>
            <a:ext cx="2043399" cy="1149412"/>
          </a:xfrm>
          <a:prstGeom prst="rect">
            <a:avLst/>
          </a:prstGeom>
        </p:spPr>
      </p:pic>
      <p:pic>
        <p:nvPicPr>
          <p:cNvPr id="8" name="図 7">
            <a:extLst>
              <a:ext uri="{FF2B5EF4-FFF2-40B4-BE49-F238E27FC236}">
                <a16:creationId xmlns:a16="http://schemas.microsoft.com/office/drawing/2014/main" id="{8DA10C05-06C6-E2FD-A96F-3769BF809684}"/>
              </a:ext>
            </a:extLst>
          </p:cNvPr>
          <p:cNvPicPr>
            <a:picLocks noChangeAspect="1"/>
          </p:cNvPicPr>
          <p:nvPr/>
        </p:nvPicPr>
        <p:blipFill>
          <a:blip r:embed="rId4"/>
          <a:stretch>
            <a:fillRect/>
          </a:stretch>
        </p:blipFill>
        <p:spPr>
          <a:xfrm>
            <a:off x="1205490" y="3139281"/>
            <a:ext cx="2043399" cy="1149412"/>
          </a:xfrm>
          <a:prstGeom prst="rect">
            <a:avLst/>
          </a:prstGeom>
        </p:spPr>
      </p:pic>
      <p:pic>
        <p:nvPicPr>
          <p:cNvPr id="10" name="図 9">
            <a:extLst>
              <a:ext uri="{FF2B5EF4-FFF2-40B4-BE49-F238E27FC236}">
                <a16:creationId xmlns:a16="http://schemas.microsoft.com/office/drawing/2014/main" id="{0B11154D-8E4C-806B-2007-29B59E8391DF}"/>
              </a:ext>
            </a:extLst>
          </p:cNvPr>
          <p:cNvPicPr>
            <a:picLocks noChangeAspect="1"/>
          </p:cNvPicPr>
          <p:nvPr/>
        </p:nvPicPr>
        <p:blipFill>
          <a:blip r:embed="rId5"/>
          <a:stretch>
            <a:fillRect/>
          </a:stretch>
        </p:blipFill>
        <p:spPr>
          <a:xfrm>
            <a:off x="1205490" y="4349057"/>
            <a:ext cx="2043399" cy="1149412"/>
          </a:xfrm>
          <a:prstGeom prst="rect">
            <a:avLst/>
          </a:prstGeom>
        </p:spPr>
      </p:pic>
      <p:sp>
        <p:nvSpPr>
          <p:cNvPr id="13" name="テキスト ボックス 12">
            <a:extLst>
              <a:ext uri="{FF2B5EF4-FFF2-40B4-BE49-F238E27FC236}">
                <a16:creationId xmlns:a16="http://schemas.microsoft.com/office/drawing/2014/main" id="{800A0E2F-0128-30D2-C5F6-90CBC1FDBD45}"/>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5</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68947160"/>
      </p:ext>
    </p:extLst>
  </p:cSld>
  <p:clrMapOvr>
    <a:masterClrMapping/>
  </p:clrMapOvr>
</p:sld>
</file>

<file path=ppt/theme/theme1.xml><?xml version="1.0" encoding="utf-8"?>
<a:theme xmlns:a="http://schemas.openxmlformats.org/drawingml/2006/main" name="Office テーマ">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eb3d6966-7b3b-4f51-bc29-e5b194e73c1e}" enabled="0" method="" siteId="{eb3d6966-7b3b-4f51-bc29-e5b194e73c1e}" removed="1"/>
</clbl:labelList>
</file>

<file path=docProps/app.xml><?xml version="1.0" encoding="utf-8"?>
<Properties xmlns="http://schemas.openxmlformats.org/officeDocument/2006/extended-properties" xmlns:vt="http://schemas.openxmlformats.org/officeDocument/2006/docPropsVTypes">
  <Template/>
  <TotalTime>83091</TotalTime>
  <Words>7190</Words>
  <Application>Microsoft Office PowerPoint</Application>
  <PresentationFormat>A4 210 x 297 mm</PresentationFormat>
  <Paragraphs>914</Paragraphs>
  <Slides>34</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34</vt:i4>
      </vt:variant>
    </vt:vector>
  </HeadingPairs>
  <TitlesOfParts>
    <vt:vector size="43" baseType="lpstr">
      <vt:lpstr>BIZ UDPゴシック</vt:lpstr>
      <vt:lpstr>Meiryo UI</vt:lpstr>
      <vt:lpstr>ヒラギノ角ゴ Std W8</vt:lpstr>
      <vt:lpstr>游ゴシック</vt:lpstr>
      <vt:lpstr>游ゴシック Light</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青出木　悠人</dc:creator>
  <cp:lastModifiedBy>田中　陽子</cp:lastModifiedBy>
  <cp:revision>327</cp:revision>
  <cp:lastPrinted>2025-06-25T05:37:35Z</cp:lastPrinted>
  <dcterms:created xsi:type="dcterms:W3CDTF">2016-03-23T04:08:30Z</dcterms:created>
  <dcterms:modified xsi:type="dcterms:W3CDTF">2026-07-16T06:38:33Z</dcterms:modified>
</cp:coreProperties>
</file>