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9"/>
  </p:notesMasterIdLst>
  <p:sldIdLst>
    <p:sldId id="2147479019" r:id="rId2"/>
    <p:sldId id="2147478875" r:id="rId3"/>
    <p:sldId id="2147478990" r:id="rId4"/>
    <p:sldId id="2147479028" r:id="rId5"/>
    <p:sldId id="2147479029" r:id="rId6"/>
    <p:sldId id="2147479024" r:id="rId7"/>
    <p:sldId id="2147479020" r:id="rId8"/>
    <p:sldId id="2147479030" r:id="rId9"/>
    <p:sldId id="2147479025" r:id="rId10"/>
    <p:sldId id="2147479026" r:id="rId11"/>
    <p:sldId id="2147478881" r:id="rId12"/>
    <p:sldId id="2147478904" r:id="rId13"/>
    <p:sldId id="2147478905" r:id="rId14"/>
    <p:sldId id="2147478906" r:id="rId15"/>
    <p:sldId id="2147478908" r:id="rId16"/>
    <p:sldId id="2147478886" r:id="rId17"/>
    <p:sldId id="2147478857" r:id="rId18"/>
    <p:sldId id="2147478858" r:id="rId19"/>
    <p:sldId id="2147478859" r:id="rId20"/>
    <p:sldId id="2147478860" r:id="rId21"/>
    <p:sldId id="2147478883" r:id="rId22"/>
    <p:sldId id="2147478861" r:id="rId23"/>
    <p:sldId id="2147478850" r:id="rId24"/>
    <p:sldId id="2147478884" r:id="rId25"/>
    <p:sldId id="2147478887" r:id="rId26"/>
    <p:sldId id="2147478898" r:id="rId27"/>
    <p:sldId id="2147478899" r:id="rId28"/>
    <p:sldId id="2147478848" r:id="rId29"/>
    <p:sldId id="2147478895" r:id="rId30"/>
    <p:sldId id="2147478896" r:id="rId31"/>
    <p:sldId id="2147478890" r:id="rId32"/>
    <p:sldId id="2147478892" r:id="rId33"/>
    <p:sldId id="2147478893" r:id="rId34"/>
    <p:sldId id="2147479007" r:id="rId35"/>
    <p:sldId id="2147479008" r:id="rId36"/>
    <p:sldId id="2147479040" r:id="rId37"/>
    <p:sldId id="2147479013" r:id="rId38"/>
    <p:sldId id="2147479014" r:id="rId39"/>
    <p:sldId id="481" r:id="rId40"/>
    <p:sldId id="482" r:id="rId41"/>
    <p:sldId id="485" r:id="rId42"/>
    <p:sldId id="2146852015" r:id="rId43"/>
    <p:sldId id="2147478479" r:id="rId44"/>
    <p:sldId id="2147478891" r:id="rId45"/>
    <p:sldId id="2146852526" r:id="rId46"/>
    <p:sldId id="2147478925" r:id="rId47"/>
    <p:sldId id="2147478872" r:id="rId48"/>
    <p:sldId id="2147478991" r:id="rId49"/>
    <p:sldId id="2147478992" r:id="rId50"/>
    <p:sldId id="2146852517" r:id="rId51"/>
    <p:sldId id="2146852322" r:id="rId52"/>
    <p:sldId id="2147478478" r:id="rId53"/>
    <p:sldId id="2146852568" r:id="rId54"/>
    <p:sldId id="2147478993" r:id="rId55"/>
    <p:sldId id="2147478928" r:id="rId56"/>
    <p:sldId id="2147478462" r:id="rId57"/>
    <p:sldId id="2147478930" r:id="rId58"/>
    <p:sldId id="2147478931" r:id="rId59"/>
    <p:sldId id="2147478851" r:id="rId60"/>
    <p:sldId id="2147479012" r:id="rId61"/>
    <p:sldId id="2147478849" r:id="rId62"/>
    <p:sldId id="2147478846" r:id="rId63"/>
    <p:sldId id="262" r:id="rId64"/>
    <p:sldId id="263" r:id="rId65"/>
    <p:sldId id="2147478939" r:id="rId66"/>
    <p:sldId id="2147478940" r:id="rId67"/>
    <p:sldId id="2147478933" r:id="rId68"/>
    <p:sldId id="2147478934" r:id="rId69"/>
    <p:sldId id="2147478935" r:id="rId70"/>
    <p:sldId id="2147478936" r:id="rId71"/>
    <p:sldId id="2147478937" r:id="rId72"/>
    <p:sldId id="2147478941" r:id="rId73"/>
    <p:sldId id="2147478938" r:id="rId74"/>
    <p:sldId id="2147478943" r:id="rId75"/>
    <p:sldId id="2147478942" r:id="rId76"/>
    <p:sldId id="2147478944" r:id="rId77"/>
    <p:sldId id="2147478945" r:id="rId78"/>
    <p:sldId id="2147478946" r:id="rId79"/>
    <p:sldId id="2147478947" r:id="rId80"/>
    <p:sldId id="2147478949" r:id="rId81"/>
    <p:sldId id="2147478950" r:id="rId82"/>
    <p:sldId id="2147478952" r:id="rId83"/>
    <p:sldId id="2147478953" r:id="rId84"/>
    <p:sldId id="2147478951" r:id="rId85"/>
    <p:sldId id="2147478954" r:id="rId86"/>
    <p:sldId id="2147478955" r:id="rId87"/>
    <p:sldId id="2147478956" r:id="rId88"/>
    <p:sldId id="2147478957" r:id="rId89"/>
    <p:sldId id="2147478958" r:id="rId90"/>
    <p:sldId id="2147478959" r:id="rId91"/>
    <p:sldId id="2147478960" r:id="rId92"/>
    <p:sldId id="2147478961" r:id="rId93"/>
    <p:sldId id="2147478962" r:id="rId94"/>
    <p:sldId id="2147478963" r:id="rId95"/>
    <p:sldId id="2147479001" r:id="rId96"/>
    <p:sldId id="2147479002" r:id="rId97"/>
    <p:sldId id="2147478534" r:id="rId98"/>
    <p:sldId id="2147478854" r:id="rId99"/>
    <p:sldId id="2147478855" r:id="rId100"/>
    <p:sldId id="2147479004" r:id="rId101"/>
    <p:sldId id="2147478964" r:id="rId102"/>
    <p:sldId id="2147478966" r:id="rId103"/>
    <p:sldId id="2147478948" r:id="rId104"/>
    <p:sldId id="2147478965" r:id="rId105"/>
    <p:sldId id="2147478967" r:id="rId106"/>
    <p:sldId id="2147478968" r:id="rId107"/>
    <p:sldId id="2146852805" r:id="rId108"/>
    <p:sldId id="2147478974" r:id="rId109"/>
    <p:sldId id="2147478975" r:id="rId110"/>
    <p:sldId id="2147478977" r:id="rId111"/>
    <p:sldId id="2147478976" r:id="rId112"/>
    <p:sldId id="2147479010" r:id="rId113"/>
    <p:sldId id="2147478978" r:id="rId114"/>
    <p:sldId id="2147479005" r:id="rId115"/>
    <p:sldId id="2147478979" r:id="rId116"/>
    <p:sldId id="2147479009" r:id="rId117"/>
    <p:sldId id="2147478980" r:id="rId118"/>
    <p:sldId id="2147479011" r:id="rId119"/>
    <p:sldId id="2147478981" r:id="rId120"/>
    <p:sldId id="2147478442" r:id="rId121"/>
    <p:sldId id="2147479016" r:id="rId122"/>
    <p:sldId id="2147479017" r:id="rId123"/>
    <p:sldId id="2147478969" r:id="rId124"/>
    <p:sldId id="2147478970" r:id="rId125"/>
    <p:sldId id="2147478984" r:id="rId126"/>
    <p:sldId id="2147478445" r:id="rId127"/>
    <p:sldId id="2147478983" r:id="rId12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36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294" y="60"/>
      </p:cViewPr>
      <p:guideLst>
        <p:guide orient="horz" pos="2115"/>
        <p:guide pos="3863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microsoft.com/office/2016/11/relationships/changesInfo" Target="changesInfos/changesInfo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notesMaster" Target="notesMasters/notes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村木　祐介" userId="b4f4a4a2-cddf-4108-947a-3d1e35e64446" providerId="ADAL" clId="{543F8963-1F20-4B11-A0C4-00037729CC3A}"/>
    <pc:docChg chg="undo custSel addSld delSld modSld sldOrd">
      <pc:chgData name="村木　祐介" userId="b4f4a4a2-cddf-4108-947a-3d1e35e64446" providerId="ADAL" clId="{543F8963-1F20-4B11-A0C4-00037729CC3A}" dt="2026-07-15T01:54:38.975" v="2607" actId="47"/>
      <pc:docMkLst>
        <pc:docMk/>
      </pc:docMkLst>
      <pc:sldChg chg="delSp modSp add del mod">
        <pc:chgData name="村木　祐介" userId="b4f4a4a2-cddf-4108-947a-3d1e35e64446" providerId="ADAL" clId="{543F8963-1F20-4B11-A0C4-00037729CC3A}" dt="2026-07-15T01:54:38.975" v="2607" actId="47"/>
        <pc:sldMkLst>
          <pc:docMk/>
          <pc:sldMk cId="634549733" sldId="214737762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40E7A-93C6-46DE-BAD3-8B31E97F1403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2ED04-FDF3-464F-8F9B-692E3D0DFBC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75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32C9B-B687-F3FE-1AAF-DDCA5A1DF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DE44EB0-DBF0-583E-27AB-7AC1E48EEE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E5708C9-3B52-4473-9848-93EB77AAAD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730614E-83C2-9ADF-C991-1EA765CA37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2ED04-FDF3-464F-8F9B-692E3D0DFBC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8385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D33C0-2A71-0EA1-106B-187037E4C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633954-9405-656E-49ED-77A8B79338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498D6AC-5636-6CCE-4920-9093CA33F8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1F7E1B-337A-AC63-ECC3-09044FDB63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2ED04-FDF3-464F-8F9B-692E3D0DFBC5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6227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2ED04-FDF3-464F-8F9B-692E3D0DFBC5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407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5E0866-A19C-794F-B255-97B2D1F645B5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7378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5E0866-A19C-794F-B255-97B2D1F645B5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0127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5E0866-A19C-794F-B255-97B2D1F645B5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497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5E0866-A19C-794F-B255-97B2D1F645B5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3543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5E115-0B8A-D090-1B17-978C0B7DE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D1F19FD-B392-B00B-7749-A4DF799502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220A35E-AE17-4E10-8ADF-9B6EF99F05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F47B34-E643-42E3-8B02-DABCF8C5F6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5E0866-A19C-794F-B255-97B2D1F645B5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486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B1269B-7150-A37E-D33F-FAE5D97CB1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68FC8D9-58E2-C512-2EB4-90871FD84F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9C492D-4D10-C62A-65F4-419FC6979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CA1A-C8C5-48CE-BFA9-C1E6FC1148E2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F6F0FC-0B64-F28F-2E84-06999C4D7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8CA3E34-FA07-B475-9E39-C86A5973B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3E7D-87D1-404C-B466-CA9A6E4B76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4271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77C2EB-558F-51EE-8F1C-1BB7477AF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F2FD881-B7FC-B066-4123-30EA8AFD8B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268145F-5424-9314-9266-A39632360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CA1A-C8C5-48CE-BFA9-C1E6FC1148E2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089846-C60D-FA3B-4DD1-2CC409DB1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A784C23-87F5-AB9E-56A1-B8156810D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3E7D-87D1-404C-B466-CA9A6E4B76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2653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7FF20DF-4BC1-11DA-BC72-54952522A8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8CC50FA-4752-B645-38A0-AC7913B4D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F05B23F-B559-16E2-B4ED-C09D6FC69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CA1A-C8C5-48CE-BFA9-C1E6FC1148E2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BC5F38-A30C-F680-C7B5-2ECF54A5B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560C99-18BC-91D5-AA8B-8C7C821D0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3E7D-87D1-404C-B466-CA9A6E4B76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412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6736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E49EE5-1BAC-AE45-91C9-D5E979172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705AD6-7D20-6C51-E6F8-F28F5C560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0F7D1D-53B4-EC21-8BF6-068EA9E60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CA1A-C8C5-48CE-BFA9-C1E6FC1148E2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B394CB-4667-EDDE-A27C-CBEDF2227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3F061D4-A3E7-4346-C4C6-F60A16464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3E7D-87D1-404C-B466-CA9A6E4B76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1212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5889B5-E15A-0A63-5E11-71A702F8E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B7F2DBC-1D7F-3B25-C0A4-F7FBE3830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64CC64F-4F00-24B9-0234-631C89AAB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CA1A-C8C5-48CE-BFA9-C1E6FC1148E2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1CF08E-1C64-15E3-6DFB-1E47E47E7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905FBD-447C-27A0-7163-2991F83A0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3E7D-87D1-404C-B466-CA9A6E4B76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684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273F89-D7A6-8B07-6B32-6C1E3E4EB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B1A120D-CF49-A593-BC23-A8EA3692B9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9BD2A43-8367-438B-E1F3-F20A96DA8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D73BC5-64F6-70E4-8D75-312F68886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CA1A-C8C5-48CE-BFA9-C1E6FC1148E2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344A732-3F24-0BDA-ABDD-615EE3884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77FF841-69D2-6CE6-3074-705AA0508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3E7D-87D1-404C-B466-CA9A6E4B76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3132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0B8852-3D22-C474-5031-0C0468217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2FBD38-A674-9C4C-AE0B-F36721912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DAA591A-BDC3-AD6D-92D8-B208B45FEE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5171E49-858F-37EB-D2F6-33DD9C1F78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06104A0-251D-B03B-1EA8-7290641107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6555E7A-541E-B912-132B-C3D6540EB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CA1A-C8C5-48CE-BFA9-C1E6FC1148E2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E2EB05F-3D43-8773-A02A-0AE5A7542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D86B26E-2971-6EB3-330F-B962B587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3E7D-87D1-404C-B466-CA9A6E4B76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1007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9C0B0B-F6B5-56EB-52A2-BA71EF9B1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0D09B76-32DF-C113-2DEC-DC5F3FEA1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CA1A-C8C5-48CE-BFA9-C1E6FC1148E2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3F5E11D-9970-6035-4AF9-B35129AFF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C17553-BC8C-E7CC-485F-177F5AD67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3E7D-87D1-404C-B466-CA9A6E4B76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8856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33AC915-1084-65DD-D4A0-7B0987665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CA1A-C8C5-48CE-BFA9-C1E6FC1148E2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C690B46-14F5-F3CE-E946-9E47FEF47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76CD45-360E-8C43-BB87-AF139E47E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3E7D-87D1-404C-B466-CA9A6E4B76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6484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F0CBEE-D8DB-B9E0-3020-1FC3FD19E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7EB79BF-5F90-3983-509E-381F2C1E3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D79743C-0A86-8AFB-64B6-0B0F085D45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B7501A1-C7E6-F842-552D-82CBBA69F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CA1A-C8C5-48CE-BFA9-C1E6FC1148E2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2A27169-2537-46AD-FB70-4234C5FB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32D9EDA-3ECF-B5C7-0FD7-F17E405BD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3E7D-87D1-404C-B466-CA9A6E4B76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73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7B8E46-A937-393D-F2FE-D23445B53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D617BDD-DBED-81D0-E5FC-B3B4436B72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69BB176-2CBC-66FC-8CE6-68B983D9EA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AE9085D-42BD-AB7A-95D1-9CC34398A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CA1A-C8C5-48CE-BFA9-C1E6FC1148E2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3232C16-E73B-0F63-3D39-A870EF6FF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2CDC390-7163-84B5-5781-E1FF798D8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73E7D-87D1-404C-B466-CA9A6E4B76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6207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045E5BE-55DE-B917-DEF6-659720CED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E20EE75-9F11-AE62-8385-AED19F4AF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ABFAA2-7908-E1C7-4EA4-D448CDD700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908ECA1A-C8C5-48CE-BFA9-C1E6FC1148E2}" type="datetimeFigureOut">
              <a:rPr lang="ja-JP" altLang="en-US" smtClean="0"/>
              <a:pPr/>
              <a:t>2026/7/15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5F91C1-9C08-68BE-7AC0-F14509412A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63F2F0-A38F-D6E2-A38A-F619E77D13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B0F73E7D-87D1-404C-B466-CA9A6E4B767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939626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svg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sv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39.sv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95991-0ED6-0D88-5761-3359DC163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29F55D3-B1AB-3445-58F9-3C93FEC301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900000">
            <a:off x="5497376" y="153236"/>
            <a:ext cx="8307873" cy="5538582"/>
          </a:xfrm>
          <a:prstGeom prst="rect">
            <a:avLst/>
          </a:prstGeom>
        </p:spPr>
      </p:pic>
      <p:sp>
        <p:nvSpPr>
          <p:cNvPr id="12" name="タイトル 1">
            <a:extLst>
              <a:ext uri="{FF2B5EF4-FFF2-40B4-BE49-F238E27FC236}">
                <a16:creationId xmlns:a16="http://schemas.microsoft.com/office/drawing/2014/main" id="{4802675F-480B-C3A0-9E54-035DDD6335D5}"/>
              </a:ext>
            </a:extLst>
          </p:cNvPr>
          <p:cNvSpPr txBox="1">
            <a:spLocks/>
          </p:cNvSpPr>
          <p:nvPr/>
        </p:nvSpPr>
        <p:spPr>
          <a:xfrm>
            <a:off x="214360" y="1829343"/>
            <a:ext cx="7888777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特別授業</a:t>
            </a:r>
            <a:endParaRPr lang="ja-JP" altLang="en-US" sz="4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タイトル 1">
            <a:extLst>
              <a:ext uri="{FF2B5EF4-FFF2-40B4-BE49-F238E27FC236}">
                <a16:creationId xmlns:a16="http://schemas.microsoft.com/office/drawing/2014/main" id="{87F1D030-22B4-ACF6-1CEA-9C8511DDC05D}"/>
              </a:ext>
            </a:extLst>
          </p:cNvPr>
          <p:cNvSpPr txBox="1">
            <a:spLocks/>
          </p:cNvSpPr>
          <p:nvPr/>
        </p:nvSpPr>
        <p:spPr>
          <a:xfrm>
            <a:off x="-83052" y="3039904"/>
            <a:ext cx="8483600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ja-JP" altLang="en-US" sz="4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～宇宙から見る地球～</a:t>
            </a:r>
            <a:endParaRPr lang="ja-JP" altLang="en-US" sz="4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61E51D-D507-6C01-0E9C-CCAE1A743604}"/>
              </a:ext>
            </a:extLst>
          </p:cNvPr>
          <p:cNvSpPr txBox="1"/>
          <p:nvPr/>
        </p:nvSpPr>
        <p:spPr>
          <a:xfrm>
            <a:off x="10991289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©JAXA/NASA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D8557CC1-7D5D-CC45-2742-6372838EFE56}"/>
              </a:ext>
            </a:extLst>
          </p:cNvPr>
          <p:cNvSpPr txBox="1">
            <a:spLocks/>
          </p:cNvSpPr>
          <p:nvPr/>
        </p:nvSpPr>
        <p:spPr>
          <a:xfrm>
            <a:off x="-83052" y="4250465"/>
            <a:ext cx="8483600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altLang="ja-JP" sz="4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Day 1</a:t>
            </a:r>
            <a:endParaRPr lang="ja-JP" altLang="en-US" sz="4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9178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2121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124ED-6210-7CE5-A48B-D2ACCE82E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BD9132D-A9EA-DBBD-730E-97857D4416F8}"/>
              </a:ext>
            </a:extLst>
          </p:cNvPr>
          <p:cNvSpPr txBox="1"/>
          <p:nvPr/>
        </p:nvSpPr>
        <p:spPr>
          <a:xfrm>
            <a:off x="541187" y="2204555"/>
            <a:ext cx="11182652" cy="2613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自分が将来、実際に見るときには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1199"/>
              </a:spcAft>
            </a:pP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1199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どうなっているかなぁ、と想像してみる</a:t>
            </a:r>
          </a:p>
        </p:txBody>
      </p:sp>
    </p:spTree>
    <p:extLst>
      <p:ext uri="{BB962C8B-B14F-4D97-AF65-F5344CB8AC3E}">
        <p14:creationId xmlns:p14="http://schemas.microsoft.com/office/powerpoint/2010/main" val="263557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74184-C718-1C22-15D7-1FAC83CC0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27D4D95-A97F-CA8C-FC16-6353B08C61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01" t="25391" r="21347" b="11739"/>
          <a:stretch/>
        </p:blipFill>
        <p:spPr>
          <a:xfrm>
            <a:off x="0" y="2775"/>
            <a:ext cx="12289142" cy="640501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94D1433-D9DC-4011-C46C-4AB907A37DC5}"/>
              </a:ext>
            </a:extLst>
          </p:cNvPr>
          <p:cNvSpPr txBox="1"/>
          <p:nvPr/>
        </p:nvSpPr>
        <p:spPr>
          <a:xfrm>
            <a:off x="-65246" y="6549158"/>
            <a:ext cx="8373278" cy="307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99" dirty="0"/>
              <a:t>🄫</a:t>
            </a:r>
            <a:r>
              <a:rPr lang="en-US" altLang="ja-JP" sz="1399" dirty="0"/>
              <a:t>JAXA/EORC </a:t>
            </a:r>
            <a:r>
              <a:rPr lang="en-US" altLang="ja-JP" sz="1399" dirty="0" err="1"/>
              <a:t>GSMaP</a:t>
            </a:r>
            <a:r>
              <a:rPr lang="en-US" altLang="ja-JP" sz="1399" dirty="0"/>
              <a:t>, NASA Blue Marble</a:t>
            </a:r>
            <a:endParaRPr lang="ja-JP" altLang="en-US" sz="1399" dirty="0"/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BBF1CD33-2578-1E1F-5BC1-4935C2A15CEF}"/>
              </a:ext>
            </a:extLst>
          </p:cNvPr>
          <p:cNvSpPr/>
          <p:nvPr/>
        </p:nvSpPr>
        <p:spPr>
          <a:xfrm>
            <a:off x="2261937" y="2156059"/>
            <a:ext cx="471638" cy="5775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39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undefined">
            <a:extLst>
              <a:ext uri="{FF2B5EF4-FFF2-40B4-BE49-F238E27FC236}">
                <a16:creationId xmlns:a16="http://schemas.microsoft.com/office/drawing/2014/main" id="{8D256C7E-E4F4-D38E-3048-4CCD99B1F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013" y="0"/>
            <a:ext cx="53879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CB389C-D95E-9999-4923-DFB3CCE3D7BB}"/>
              </a:ext>
            </a:extLst>
          </p:cNvPr>
          <p:cNvSpPr txBox="1"/>
          <p:nvPr/>
        </p:nvSpPr>
        <p:spPr>
          <a:xfrm>
            <a:off x="3769141" y="585347"/>
            <a:ext cx="44138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カスピ海</a:t>
            </a:r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EE22CB09-E2DE-1D14-1498-1C19837B88EB}"/>
              </a:ext>
            </a:extLst>
          </p:cNvPr>
          <p:cNvSpPr/>
          <p:nvPr/>
        </p:nvSpPr>
        <p:spPr>
          <a:xfrm>
            <a:off x="6882064" y="2820201"/>
            <a:ext cx="1507204" cy="145341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A5866E-AB7D-B4EB-1A84-2AEE3256AC5C}"/>
              </a:ext>
            </a:extLst>
          </p:cNvPr>
          <p:cNvSpPr txBox="1"/>
          <p:nvPr/>
        </p:nvSpPr>
        <p:spPr>
          <a:xfrm>
            <a:off x="7856204" y="3357563"/>
            <a:ext cx="44138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カラボガスゴル湾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79071C0-5D2A-8776-2883-1DA3F0401716}"/>
              </a:ext>
            </a:extLst>
          </p:cNvPr>
          <p:cNvSpPr txBox="1"/>
          <p:nvPr/>
        </p:nvSpPr>
        <p:spPr>
          <a:xfrm>
            <a:off x="5875469" y="6519446"/>
            <a:ext cx="44138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画像：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NASA</a:t>
            </a:r>
            <a:endParaRPr lang="ja-JP" alt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983121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屋外, 雪, 男, 乗る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81D7057D-2429-6D03-ADAC-02FBB89D4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8AFFC5-32AF-3724-2DE6-FD7DA3197297}"/>
              </a:ext>
            </a:extLst>
          </p:cNvPr>
          <p:cNvSpPr txBox="1"/>
          <p:nvPr/>
        </p:nvSpPr>
        <p:spPr>
          <a:xfrm>
            <a:off x="10038789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58906678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FE41D-0D35-EE4E-44AC-D7F6DF496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屋外, 雪, 男, 乗る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05C23ADB-1CEE-A818-48D1-C83F729A1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3748BE94-111E-ABB2-848F-322E06D55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55956">
            <a:off x="7071459" y="2702134"/>
            <a:ext cx="4286250" cy="30861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C040093-CF8F-0B38-3B70-4D0114C11D78}"/>
              </a:ext>
            </a:extLst>
          </p:cNvPr>
          <p:cNvSpPr txBox="1"/>
          <p:nvPr/>
        </p:nvSpPr>
        <p:spPr>
          <a:xfrm>
            <a:off x="7156974" y="6038183"/>
            <a:ext cx="44138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画像：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USGS</a:t>
            </a:r>
            <a:endParaRPr lang="ja-JP" alt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D8E937D-C0FA-B05C-9CDC-DFE3EDFFC973}"/>
              </a:ext>
            </a:extLst>
          </p:cNvPr>
          <p:cNvSpPr txBox="1"/>
          <p:nvPr/>
        </p:nvSpPr>
        <p:spPr>
          <a:xfrm>
            <a:off x="6587058" y="2311602"/>
            <a:ext cx="44138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1987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488ACA9-2B29-616B-868C-61A74F52E570}"/>
              </a:ext>
            </a:extLst>
          </p:cNvPr>
          <p:cNvSpPr txBox="1"/>
          <p:nvPr/>
        </p:nvSpPr>
        <p:spPr>
          <a:xfrm>
            <a:off x="10038789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179AD0A-BA18-B509-B23A-038FA344148C}"/>
              </a:ext>
            </a:extLst>
          </p:cNvPr>
          <p:cNvSpPr txBox="1"/>
          <p:nvPr/>
        </p:nvSpPr>
        <p:spPr>
          <a:xfrm>
            <a:off x="3889082" y="554574"/>
            <a:ext cx="44138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昔はからからだった！</a:t>
            </a:r>
          </a:p>
        </p:txBody>
      </p:sp>
    </p:spTree>
    <p:extLst>
      <p:ext uri="{BB962C8B-B14F-4D97-AF65-F5344CB8AC3E}">
        <p14:creationId xmlns:p14="http://schemas.microsoft.com/office/powerpoint/2010/main" val="260892253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759D8-9760-26E5-2999-AAB5A90C4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DFC2732-5CAE-C84B-433B-D348BA189381}"/>
              </a:ext>
            </a:extLst>
          </p:cNvPr>
          <p:cNvSpPr txBox="1"/>
          <p:nvPr/>
        </p:nvSpPr>
        <p:spPr>
          <a:xfrm>
            <a:off x="504674" y="3013934"/>
            <a:ext cx="1118265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en-US" altLang="ja-JP" sz="4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(3)</a:t>
            </a:r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発見した不思議を衛星データで調べて味わう</a:t>
            </a:r>
          </a:p>
        </p:txBody>
      </p:sp>
    </p:spTree>
    <p:extLst>
      <p:ext uri="{BB962C8B-B14F-4D97-AF65-F5344CB8AC3E}">
        <p14:creationId xmlns:p14="http://schemas.microsoft.com/office/powerpoint/2010/main" val="1312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海に浮かぶ島&#10;&#10;中程度の精度で自動的に生成された説明">
            <a:extLst>
              <a:ext uri="{FF2B5EF4-FFF2-40B4-BE49-F238E27FC236}">
                <a16:creationId xmlns:a16="http://schemas.microsoft.com/office/drawing/2014/main" id="{99E91C4E-BC00-2482-80F4-3013CAA350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75"/>
            <a:ext cx="12192001" cy="8143335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2B64F8C-2583-6A1E-DEC8-565283420B56}"/>
              </a:ext>
            </a:extLst>
          </p:cNvPr>
          <p:cNvSpPr txBox="1">
            <a:spLocks/>
          </p:cNvSpPr>
          <p:nvPr/>
        </p:nvSpPr>
        <p:spPr>
          <a:xfrm>
            <a:off x="-1144077" y="6564613"/>
            <a:ext cx="4876330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🄫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2024 Sony Group Corporation</a:t>
            </a:r>
          </a:p>
        </p:txBody>
      </p:sp>
    </p:spTree>
    <p:extLst>
      <p:ext uri="{BB962C8B-B14F-4D97-AF65-F5344CB8AC3E}">
        <p14:creationId xmlns:p14="http://schemas.microsoft.com/office/powerpoint/2010/main" val="201028894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海に浮かぶ島&#10;&#10;中程度の精度で自動的に生成された説明">
            <a:extLst>
              <a:ext uri="{FF2B5EF4-FFF2-40B4-BE49-F238E27FC236}">
                <a16:creationId xmlns:a16="http://schemas.microsoft.com/office/drawing/2014/main" id="{99E91C4E-BC00-2482-80F4-3013CAA350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75"/>
            <a:ext cx="12192001" cy="8143335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D0FC2119-B455-5480-C182-8C9351577BD4}"/>
              </a:ext>
            </a:extLst>
          </p:cNvPr>
          <p:cNvSpPr/>
          <p:nvPr/>
        </p:nvSpPr>
        <p:spPr>
          <a:xfrm rot="1675675">
            <a:off x="7168439" y="3425437"/>
            <a:ext cx="6502776" cy="40233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798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B4A304B-FF48-AE3C-ED30-7FDE484E3B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954" t="33742" r="31385" b="7938"/>
          <a:stretch/>
        </p:blipFill>
        <p:spPr>
          <a:xfrm>
            <a:off x="268152" y="2552818"/>
            <a:ext cx="5318934" cy="399633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08F11628-0A7E-3667-38DE-86BFABA40C5E}"/>
              </a:ext>
            </a:extLst>
          </p:cNvPr>
          <p:cNvSpPr txBox="1">
            <a:spLocks/>
          </p:cNvSpPr>
          <p:nvPr/>
        </p:nvSpPr>
        <p:spPr>
          <a:xfrm>
            <a:off x="268152" y="5880768"/>
            <a:ext cx="4106881" cy="819512"/>
          </a:xfrm>
          <a:prstGeom prst="rect">
            <a:avLst/>
          </a:prstGeom>
        </p:spPr>
        <p:txBody>
          <a:bodyPr vert="horz" lIns="91345" tIns="45672" rIns="91345" bIns="45672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599"/>
              </a:spcAft>
            </a:pPr>
            <a:r>
              <a:rPr lang="ja-JP" altLang="en-US" sz="179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出典：</a:t>
            </a:r>
            <a:r>
              <a:rPr lang="en-US" altLang="ja-JP" sz="179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JAXA</a:t>
            </a:r>
            <a:r>
              <a:rPr lang="ja-JP" altLang="en-US" sz="179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ひまわりモニタ</a:t>
            </a:r>
            <a:endParaRPr lang="en-US" altLang="ja-JP" sz="1798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00000"/>
              </a:lnSpc>
              <a:spcAft>
                <a:spcPts val="599"/>
              </a:spcAft>
            </a:pPr>
            <a:r>
              <a:rPr lang="en-US" altLang="ja-JP" sz="11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(https://www.eorc.jaxa.jp/ptree/index_j.html)</a:t>
            </a:r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DC0F3C13-904E-C333-3C16-581237A84BFC}"/>
              </a:ext>
            </a:extLst>
          </p:cNvPr>
          <p:cNvSpPr/>
          <p:nvPr/>
        </p:nvSpPr>
        <p:spPr>
          <a:xfrm rot="1675675">
            <a:off x="3823696" y="4144013"/>
            <a:ext cx="1606215" cy="1019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798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0BE5693E-6935-0577-5329-AF8DF60EB43C}"/>
              </a:ext>
            </a:extLst>
          </p:cNvPr>
          <p:cNvSpPr txBox="1">
            <a:spLocks/>
          </p:cNvSpPr>
          <p:nvPr/>
        </p:nvSpPr>
        <p:spPr>
          <a:xfrm>
            <a:off x="-274208" y="2621028"/>
            <a:ext cx="4106881" cy="819512"/>
          </a:xfrm>
          <a:prstGeom prst="rect">
            <a:avLst/>
          </a:prstGeom>
        </p:spPr>
        <p:txBody>
          <a:bodyPr vert="horz" lIns="91345" tIns="45672" rIns="91345" bIns="45672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599"/>
              </a:spcAft>
            </a:pPr>
            <a:r>
              <a:rPr lang="ja-JP" altLang="en-US" sz="179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クロロフィル</a:t>
            </a:r>
            <a:r>
              <a:rPr lang="en-US" altLang="ja-JP" sz="179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a</a:t>
            </a:r>
            <a:r>
              <a:rPr lang="ja-JP" altLang="en-US" sz="179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濃度データ</a:t>
            </a:r>
            <a:endParaRPr lang="en-US" altLang="ja-JP" sz="1798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904B6F0-1C92-1EF4-2ACA-FE33EE62E9D4}"/>
              </a:ext>
            </a:extLst>
          </p:cNvPr>
          <p:cNvSpPr txBox="1">
            <a:spLocks/>
          </p:cNvSpPr>
          <p:nvPr/>
        </p:nvSpPr>
        <p:spPr>
          <a:xfrm>
            <a:off x="-1144077" y="6564613"/>
            <a:ext cx="4876330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🄫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2024 Sony Group Corporation</a:t>
            </a:r>
          </a:p>
        </p:txBody>
      </p:sp>
    </p:spTree>
    <p:extLst>
      <p:ext uri="{BB962C8B-B14F-4D97-AF65-F5344CB8AC3E}">
        <p14:creationId xmlns:p14="http://schemas.microsoft.com/office/powerpoint/2010/main" val="281734165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892EDFAC-7083-17AF-6C28-613E0AFFF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0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D29F59-0891-F9B7-9714-27BBBFCE9850}"/>
              </a:ext>
            </a:extLst>
          </p:cNvPr>
          <p:cNvSpPr txBox="1"/>
          <p:nvPr/>
        </p:nvSpPr>
        <p:spPr>
          <a:xfrm>
            <a:off x="10857378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54355980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66D40D3B-9E1E-E8A8-876A-DCE0FCA67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12694"/>
            <a:ext cx="12192000" cy="10868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60BBF60-1D16-31F4-FCCE-5EB49D17ADD9}"/>
              </a:ext>
            </a:extLst>
          </p:cNvPr>
          <p:cNvSpPr txBox="1"/>
          <p:nvPr/>
        </p:nvSpPr>
        <p:spPr>
          <a:xfrm>
            <a:off x="10857378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628361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7F9D6-F59C-3EF0-833F-FD54A9927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ACFE2F9-6021-A1F7-6A67-5C94EE8AA423}"/>
              </a:ext>
            </a:extLst>
          </p:cNvPr>
          <p:cNvSpPr txBox="1"/>
          <p:nvPr/>
        </p:nvSpPr>
        <p:spPr>
          <a:xfrm>
            <a:off x="509334" y="2942497"/>
            <a:ext cx="11173331" cy="830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「宇宙から見る地球」の味わい方の例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508366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EarthCARE衛星。4つのリモートセンシング装置を搭載し、日本と欧州で進められる国際共同衛星ミッション">
            <a:extLst>
              <a:ext uri="{FF2B5EF4-FFF2-40B4-BE49-F238E27FC236}">
                <a16:creationId xmlns:a16="http://schemas.microsoft.com/office/drawing/2014/main" id="{33B74C64-FE6A-4119-C430-6C70A3E96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82503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BB6BD69-EECB-574A-BA83-87F5BDDBB27B}"/>
              </a:ext>
            </a:extLst>
          </p:cNvPr>
          <p:cNvSpPr txBox="1"/>
          <p:nvPr/>
        </p:nvSpPr>
        <p:spPr>
          <a:xfrm>
            <a:off x="2785730" y="207719"/>
            <a:ext cx="102285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b="1" i="0" dirty="0" err="1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EarthCARE</a:t>
            </a:r>
            <a:r>
              <a:rPr lang="ja-JP" altLang="en-US" sz="4000" b="1" i="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（雲エアロゾル放射ミッション）</a:t>
            </a:r>
            <a:endParaRPr lang="ja-JP" altLang="en-US" sz="4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EF89DB1-7EDE-3493-555D-60139C5B35DE}"/>
              </a:ext>
            </a:extLst>
          </p:cNvPr>
          <p:cNvSpPr txBox="1"/>
          <p:nvPr/>
        </p:nvSpPr>
        <p:spPr>
          <a:xfrm>
            <a:off x="369481" y="6065506"/>
            <a:ext cx="6097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b="1" i="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sz="3200" b="1" i="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次元の</a:t>
            </a:r>
            <a:r>
              <a:rPr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雲の構造や動きがわかる</a:t>
            </a:r>
          </a:p>
        </p:txBody>
      </p:sp>
    </p:spTree>
    <p:extLst>
      <p:ext uri="{BB962C8B-B14F-4D97-AF65-F5344CB8AC3E}">
        <p14:creationId xmlns:p14="http://schemas.microsoft.com/office/powerpoint/2010/main" val="357928454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>
            <a:extLst>
              <a:ext uri="{FF2B5EF4-FFF2-40B4-BE49-F238E27FC236}">
                <a16:creationId xmlns:a16="http://schemas.microsoft.com/office/drawing/2014/main" id="{2E4410AC-8F44-5EB0-1CDB-E1CCA7263F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96" b="44835"/>
          <a:stretch>
            <a:fillRect/>
          </a:stretch>
        </p:blipFill>
        <p:spPr bwMode="auto">
          <a:xfrm>
            <a:off x="0" y="-494884"/>
            <a:ext cx="12191999" cy="735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73896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F96B8-36E7-65EB-68F6-36708F773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AF93306-8D9C-D26D-65E4-DC2084A5A5A4}"/>
              </a:ext>
            </a:extLst>
          </p:cNvPr>
          <p:cNvSpPr txBox="1"/>
          <p:nvPr/>
        </p:nvSpPr>
        <p:spPr>
          <a:xfrm>
            <a:off x="504674" y="3013934"/>
            <a:ext cx="11182652" cy="1645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ja-JP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(4)</a:t>
            </a: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世界がつながっていることを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600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衛星データで知って味わう</a:t>
            </a:r>
          </a:p>
        </p:txBody>
      </p:sp>
    </p:spTree>
    <p:extLst>
      <p:ext uri="{BB962C8B-B14F-4D97-AF65-F5344CB8AC3E}">
        <p14:creationId xmlns:p14="http://schemas.microsoft.com/office/powerpoint/2010/main" val="222234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画像">
            <a:extLst>
              <a:ext uri="{FF2B5EF4-FFF2-40B4-BE49-F238E27FC236}">
                <a16:creationId xmlns:a16="http://schemas.microsoft.com/office/drawing/2014/main" id="{26AA0EAD-C386-843A-E0BA-55C54A268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1254"/>
            <a:ext cx="12192000" cy="812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852F914-AE30-6D2E-566B-8F026E4C767D}"/>
              </a:ext>
            </a:extLst>
          </p:cNvPr>
          <p:cNvSpPr txBox="1"/>
          <p:nvPr/>
        </p:nvSpPr>
        <p:spPr>
          <a:xfrm>
            <a:off x="10038789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72414599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CE2E0-3D28-87D3-AB45-6F7F5B481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画像">
            <a:extLst>
              <a:ext uri="{FF2B5EF4-FFF2-40B4-BE49-F238E27FC236}">
                <a16:creationId xmlns:a16="http://schemas.microsoft.com/office/drawing/2014/main" id="{72F245E6-A98E-2279-E0F7-D01684D19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1254"/>
            <a:ext cx="12192000" cy="812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92DA7E4-E027-7D0E-55A7-46F654724734}"/>
              </a:ext>
            </a:extLst>
          </p:cNvPr>
          <p:cNvSpPr txBox="1"/>
          <p:nvPr/>
        </p:nvSpPr>
        <p:spPr>
          <a:xfrm>
            <a:off x="10857378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D446F65-19D2-2A8B-91EB-EA132AFAD8B0}"/>
              </a:ext>
            </a:extLst>
          </p:cNvPr>
          <p:cNvSpPr txBox="1"/>
          <p:nvPr/>
        </p:nvSpPr>
        <p:spPr>
          <a:xfrm>
            <a:off x="2661745" y="641736"/>
            <a:ext cx="6097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 b="1" i="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タクラマカン砂漠</a:t>
            </a:r>
            <a:endParaRPr lang="ja-JP" altLang="en-US" sz="3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918047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4F021-7425-2E20-61DE-A01595759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7EB8E78-D330-EC96-A232-44B4B5417A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01" t="25391" r="21347" b="11739"/>
          <a:stretch/>
        </p:blipFill>
        <p:spPr>
          <a:xfrm>
            <a:off x="0" y="2775"/>
            <a:ext cx="12289142" cy="640501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7A9FDF4-121F-B5E7-4D84-ECBFA39194AB}"/>
              </a:ext>
            </a:extLst>
          </p:cNvPr>
          <p:cNvSpPr txBox="1"/>
          <p:nvPr/>
        </p:nvSpPr>
        <p:spPr>
          <a:xfrm>
            <a:off x="-65246" y="6549158"/>
            <a:ext cx="8373278" cy="307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99" dirty="0"/>
              <a:t>🄫</a:t>
            </a:r>
            <a:r>
              <a:rPr lang="en-US" altLang="ja-JP" sz="1399" dirty="0"/>
              <a:t>JAXA/EORC </a:t>
            </a:r>
            <a:r>
              <a:rPr lang="en-US" altLang="ja-JP" sz="1399" dirty="0" err="1"/>
              <a:t>GSMaP</a:t>
            </a:r>
            <a:r>
              <a:rPr lang="en-US" altLang="ja-JP" sz="1399" dirty="0"/>
              <a:t>, NASA Blue Marble</a:t>
            </a:r>
            <a:endParaRPr lang="ja-JP" altLang="en-US" sz="1399" dirty="0"/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C2BFF45C-F77C-B059-66CA-531F063ADEB9}"/>
              </a:ext>
            </a:extLst>
          </p:cNvPr>
          <p:cNvSpPr/>
          <p:nvPr/>
        </p:nvSpPr>
        <p:spPr>
          <a:xfrm>
            <a:off x="3209925" y="2134794"/>
            <a:ext cx="695326" cy="49410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631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D6FB636C-8E15-D01B-A165-03145E466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6600"/>
            <a:ext cx="12192000" cy="538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F71537-FAFB-46CA-70B1-C2F3E71AE910}"/>
              </a:ext>
            </a:extLst>
          </p:cNvPr>
          <p:cNvSpPr txBox="1"/>
          <p:nvPr/>
        </p:nvSpPr>
        <p:spPr>
          <a:xfrm>
            <a:off x="11090460" y="5469665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200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</a:t>
            </a:r>
            <a:r>
              <a:rPr lang="ja-JP" altLang="en-US" sz="1200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気象庁</a:t>
            </a:r>
            <a:endParaRPr lang="en-US" altLang="ja-JP" sz="1200" b="1" dirty="0">
              <a:solidFill>
                <a:prstClr val="white"/>
              </a:solidFill>
              <a:latin typeface="SSTJpPro Bold" panose="020B0805060504020204" pitchFamily="34" charset="-128"/>
              <a:ea typeface="SSTJpPro Bold" panose="020B0805060504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023468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モニターに映ったゲームの画面&#10;&#10;AI 生成コンテンツは誤りを含む可能性があります。">
            <a:extLst>
              <a:ext uri="{FF2B5EF4-FFF2-40B4-BE49-F238E27FC236}">
                <a16:creationId xmlns:a16="http://schemas.microsoft.com/office/drawing/2014/main" id="{0831E5DC-398A-887A-BF78-DE6CF4804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78" y="0"/>
            <a:ext cx="11657444" cy="6858000"/>
          </a:xfrm>
          <a:prstGeom prst="rect">
            <a:avLst/>
          </a:prstGeom>
        </p:spPr>
      </p:pic>
      <p:sp>
        <p:nvSpPr>
          <p:cNvPr id="2" name="楕円 1">
            <a:extLst>
              <a:ext uri="{FF2B5EF4-FFF2-40B4-BE49-F238E27FC236}">
                <a16:creationId xmlns:a16="http://schemas.microsoft.com/office/drawing/2014/main" id="{53336332-1E8D-C7BC-C594-D9C030DE2740}"/>
              </a:ext>
            </a:extLst>
          </p:cNvPr>
          <p:cNvSpPr/>
          <p:nvPr/>
        </p:nvSpPr>
        <p:spPr>
          <a:xfrm>
            <a:off x="2107634" y="2934894"/>
            <a:ext cx="1449757" cy="73523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074504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80316-F6D5-4781-1576-9E37CFD3B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2B48CFB-2C40-311C-5E7D-9A395F78B6F7}"/>
              </a:ext>
            </a:extLst>
          </p:cNvPr>
          <p:cNvSpPr txBox="1"/>
          <p:nvPr/>
        </p:nvSpPr>
        <p:spPr>
          <a:xfrm>
            <a:off x="504674" y="3013934"/>
            <a:ext cx="11182652" cy="1722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en-US" altLang="ja-JP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(5)</a:t>
            </a: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見えているものの裏にある状況を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1199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衛星データで知って味わう</a:t>
            </a:r>
          </a:p>
        </p:txBody>
      </p:sp>
    </p:spTree>
    <p:extLst>
      <p:ext uri="{BB962C8B-B14F-4D97-AF65-F5344CB8AC3E}">
        <p14:creationId xmlns:p14="http://schemas.microsoft.com/office/powerpoint/2010/main" val="410507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D45B4-A7FD-E590-C1DC-A80C55C92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1696AC-7C1E-AC63-716B-253AC6A93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374C2DA-CC54-B67D-5BD2-93A33DE896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FBD9593-71ED-0175-2AE8-F26C7DC57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0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5F520D6-BD1F-6CAB-3F23-BADEEAFD6BD3}"/>
              </a:ext>
            </a:extLst>
          </p:cNvPr>
          <p:cNvSpPr txBox="1"/>
          <p:nvPr/>
        </p:nvSpPr>
        <p:spPr>
          <a:xfrm>
            <a:off x="10994337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3567501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233D98C-52DF-99D9-AC43-44EEFA9BF2BF}"/>
              </a:ext>
            </a:extLst>
          </p:cNvPr>
          <p:cNvSpPr txBox="1"/>
          <p:nvPr/>
        </p:nvSpPr>
        <p:spPr>
          <a:xfrm>
            <a:off x="509334" y="2942497"/>
            <a:ext cx="11173331" cy="830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en-US" altLang="ja-JP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きれいな景色を味わう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691833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PIA02991_shift">
            <a:extLst>
              <a:ext uri="{FF2B5EF4-FFF2-40B4-BE49-F238E27FC236}">
                <a16:creationId xmlns:a16="http://schemas.microsoft.com/office/drawing/2014/main" id="{C266AED4-7885-91EB-C539-4D1E2070D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438740"/>
            <a:ext cx="12192000" cy="6096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出典：グラフのキャプション入る">
            <a:extLst>
              <a:ext uri="{FF2B5EF4-FFF2-40B4-BE49-F238E27FC236}">
                <a16:creationId xmlns:a16="http://schemas.microsoft.com/office/drawing/2014/main" id="{BDA63D61-E501-404C-0BB6-310F2C1D3579}"/>
              </a:ext>
            </a:extLst>
          </p:cNvPr>
          <p:cNvSpPr txBox="1"/>
          <p:nvPr/>
        </p:nvSpPr>
        <p:spPr>
          <a:xfrm>
            <a:off x="8223304" y="6226900"/>
            <a:ext cx="3810000" cy="19236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r">
              <a:lnSpc>
                <a:spcPct val="80000"/>
              </a:lnSpc>
              <a:defRPr sz="2500">
                <a:solidFill>
                  <a:schemeClr val="accent3">
                    <a:hueOff val="12117588"/>
                    <a:satOff val="-20284"/>
                    <a:lumOff val="-26497"/>
                  </a:schemeClr>
                </a:solidFill>
                <a:latin typeface="ヒラギノ角ゴ ProN W4"/>
                <a:ea typeface="ヒラギノ角ゴ ProN W4"/>
                <a:cs typeface="ヒラギノ角ゴ ProN W4"/>
                <a:sym typeface="ヒラギノ角ゴ ProN W4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ja-JP" sz="1250" dirty="0">
                <a:solidFill>
                  <a:schemeClr val="tx1"/>
                </a:solidFill>
                <a:latin typeface="Segoe UI" panose="020B0502040204020203" pitchFamily="34" charset="0"/>
                <a:ea typeface="BIZ UDPGothic" panose="020B0400000000000000" pitchFamily="34" charset="-128"/>
                <a:cs typeface="Segoe UI" panose="020B0502040204020203" pitchFamily="34" charset="0"/>
              </a:rPr>
              <a:t>Data Source : NASA</a:t>
            </a:r>
            <a:r>
              <a:rPr lang="ja-JP" altLang="en-US" sz="1250" dirty="0">
                <a:solidFill>
                  <a:schemeClr val="tx1"/>
                </a:solidFill>
                <a:latin typeface="Segoe UI" panose="020B0502040204020203" pitchFamily="34" charset="0"/>
                <a:ea typeface="BIZ UDPGothic" panose="020B0400000000000000" pitchFamily="34" charset="-128"/>
                <a:cs typeface="Segoe UI" panose="020B0502040204020203" pitchFamily="34" charset="0"/>
              </a:rPr>
              <a:t>（</a:t>
            </a:r>
            <a:r>
              <a:rPr lang="en-US" altLang="ja-JP" sz="1250" dirty="0">
                <a:solidFill>
                  <a:schemeClr val="tx1"/>
                </a:solidFill>
                <a:latin typeface="Segoe UI" panose="020B0502040204020203" pitchFamily="34" charset="0"/>
                <a:ea typeface="BIZ UDPGothic" panose="020B0400000000000000" pitchFamily="34" charset="-128"/>
                <a:cs typeface="Segoe UI" panose="020B0502040204020203" pitchFamily="34" charset="0"/>
              </a:rPr>
              <a:t>DMSP</a:t>
            </a:r>
            <a:r>
              <a:rPr lang="ja-JP" altLang="en-US" sz="1250" dirty="0">
                <a:solidFill>
                  <a:schemeClr val="tx1"/>
                </a:solidFill>
                <a:latin typeface="Segoe UI" panose="020B0502040204020203" pitchFamily="34" charset="0"/>
                <a:ea typeface="BIZ UDPGothic" panose="020B0400000000000000" pitchFamily="34" charset="-128"/>
                <a:cs typeface="Segoe UI" panose="020B0502040204020203" pitchFamily="34" charset="0"/>
              </a:rPr>
              <a:t>）</a:t>
            </a:r>
            <a:endParaRPr lang="en-US" altLang="ja-JP" sz="1250" dirty="0">
              <a:solidFill>
                <a:schemeClr val="tx1"/>
              </a:solidFill>
              <a:latin typeface="Segoe UI" panose="020B0502040204020203" pitchFamily="34" charset="0"/>
              <a:ea typeface="BIZ UDPGothic" panose="020B0400000000000000" pitchFamily="34" charset="-128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45746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2B78235-4A25-D72F-F54B-F6215CD03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2030635" cy="7341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6708886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32410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34E6B-9879-7963-4C45-732E08AED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7890E6-DAB6-8ECF-DF63-1B9EA789C933}"/>
              </a:ext>
            </a:extLst>
          </p:cNvPr>
          <p:cNvSpPr txBox="1"/>
          <p:nvPr/>
        </p:nvSpPr>
        <p:spPr>
          <a:xfrm>
            <a:off x="504674" y="3013934"/>
            <a:ext cx="11182652" cy="8301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特別授業のまとめ</a:t>
            </a:r>
          </a:p>
        </p:txBody>
      </p:sp>
    </p:spTree>
    <p:extLst>
      <p:ext uri="{BB962C8B-B14F-4D97-AF65-F5344CB8AC3E}">
        <p14:creationId xmlns:p14="http://schemas.microsoft.com/office/powerpoint/2010/main" val="63367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6E9D8-BFF7-7076-80FA-49514B85A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109EF46-46B8-FA69-7989-C6DE95885E93}"/>
              </a:ext>
            </a:extLst>
          </p:cNvPr>
          <p:cNvSpPr txBox="1"/>
          <p:nvPr/>
        </p:nvSpPr>
        <p:spPr>
          <a:xfrm>
            <a:off x="826718" y="768817"/>
            <a:ext cx="1064712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88236">
              <a:defRPr/>
            </a:pPr>
            <a:r>
              <a:rPr lang="ja-JP" altLang="en-US" sz="4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「宇宙から見る地球」</a:t>
            </a:r>
            <a:endParaRPr lang="en-US" altLang="ja-JP" sz="4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1088236">
              <a:defRPr/>
            </a:pPr>
            <a:endParaRPr lang="en-US" altLang="ja-JP" sz="4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571500" indent="-571500" defTabSz="1088236">
              <a:buFont typeface="Wingdings" panose="05000000000000000000" pitchFamily="2" charset="2"/>
              <a:buChar char="l"/>
              <a:defRPr/>
            </a:pPr>
            <a:r>
              <a:rPr lang="ja-JP" altLang="en-US" sz="4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人間の目で見て、直感的に味わう素晴らしさ</a:t>
            </a:r>
            <a:endParaRPr lang="en-US" altLang="ja-JP" sz="4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571500" indent="-571500" defTabSz="1088236">
              <a:buFont typeface="Wingdings" panose="05000000000000000000" pitchFamily="2" charset="2"/>
              <a:buChar char="l"/>
              <a:defRPr/>
            </a:pPr>
            <a:endParaRPr lang="en-US" altLang="ja-JP" sz="4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571500" indent="-571500" defTabSz="1088236">
              <a:buFont typeface="Wingdings" panose="05000000000000000000" pitchFamily="2" charset="2"/>
              <a:buChar char="l"/>
              <a:defRPr/>
            </a:pPr>
            <a:r>
              <a:rPr lang="ja-JP" altLang="en-US" sz="4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衛星データをいろんなビジネスなどで使う可能性</a:t>
            </a:r>
            <a:endParaRPr lang="en-US" altLang="ja-JP" sz="4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571500" indent="-571500" defTabSz="1088236">
              <a:buFont typeface="Wingdings" panose="05000000000000000000" pitchFamily="2" charset="2"/>
              <a:buChar char="l"/>
              <a:defRPr/>
            </a:pPr>
            <a:endParaRPr lang="en-US" altLang="ja-JP" sz="4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571500" indent="-571500" defTabSz="1088236">
              <a:buFont typeface="Wingdings" panose="05000000000000000000" pitchFamily="2" charset="2"/>
              <a:buChar char="l"/>
              <a:defRPr/>
            </a:pPr>
            <a:r>
              <a:rPr lang="ja-JP" altLang="en-US" sz="4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二つを組み合わせることでより深く味わえること</a:t>
            </a:r>
          </a:p>
        </p:txBody>
      </p:sp>
    </p:spTree>
    <p:extLst>
      <p:ext uri="{BB962C8B-B14F-4D97-AF65-F5344CB8AC3E}">
        <p14:creationId xmlns:p14="http://schemas.microsoft.com/office/powerpoint/2010/main" val="184348210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7E26E-A8CA-4179-350F-0DA734926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5C229B1-26BB-690E-30F0-BAB541C5B191}"/>
              </a:ext>
            </a:extLst>
          </p:cNvPr>
          <p:cNvSpPr txBox="1"/>
          <p:nvPr/>
        </p:nvSpPr>
        <p:spPr>
          <a:xfrm>
            <a:off x="687544" y="911692"/>
            <a:ext cx="1088993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88236">
              <a:defRPr/>
            </a:pPr>
            <a:r>
              <a:rPr lang="ja-JP" altLang="en-US" sz="4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持って帰ってほしいもの</a:t>
            </a:r>
            <a:endParaRPr lang="en-US" altLang="ja-JP" sz="4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1088236">
              <a:defRPr/>
            </a:pPr>
            <a:endParaRPr lang="en-US" altLang="ja-JP" sz="4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571500" indent="-571500" defTabSz="1088236">
              <a:buFont typeface="Wingdings" panose="05000000000000000000" pitchFamily="2" charset="2"/>
              <a:buChar char="l"/>
              <a:defRPr/>
            </a:pPr>
            <a:r>
              <a:rPr lang="ja-JP" altLang="en-US" sz="4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宇宙や地球の知識、興味・関心</a:t>
            </a:r>
            <a:endParaRPr lang="en-US" altLang="ja-JP" sz="4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571500" indent="-571500" defTabSz="1088236">
              <a:buFont typeface="Wingdings" panose="05000000000000000000" pitchFamily="2" charset="2"/>
              <a:buChar char="l"/>
              <a:defRPr/>
            </a:pPr>
            <a:endParaRPr lang="en-US" altLang="ja-JP" sz="4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571500" indent="-571500" defTabSz="1088236">
              <a:buFont typeface="Wingdings" panose="05000000000000000000" pitchFamily="2" charset="2"/>
              <a:buChar char="l"/>
              <a:defRPr/>
            </a:pPr>
            <a:r>
              <a:rPr lang="ja-JP" altLang="en-US" sz="4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「宇宙から見る地球」が自分ゴトになりそうな感覚</a:t>
            </a:r>
            <a:endParaRPr lang="en-US" altLang="ja-JP" sz="4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571500" indent="-571500" defTabSz="1088236">
              <a:buFont typeface="Wingdings" panose="05000000000000000000" pitchFamily="2" charset="2"/>
              <a:buChar char="l"/>
              <a:defRPr/>
            </a:pPr>
            <a:endParaRPr lang="en-US" altLang="ja-JP" sz="4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571500" indent="-571500" defTabSz="1088236">
              <a:buFont typeface="Wingdings" panose="05000000000000000000" pitchFamily="2" charset="2"/>
              <a:buChar char="l"/>
              <a:defRPr/>
            </a:pPr>
            <a:r>
              <a:rPr lang="ja-JP" altLang="en-US" sz="4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地球、日本、自分の新しいとらえ方</a:t>
            </a:r>
            <a:r>
              <a:rPr lang="en-US" altLang="ja-JP" sz="4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4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新しい視点</a:t>
            </a:r>
            <a:r>
              <a:rPr lang="en-US" altLang="ja-JP" sz="4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ja-JP" altLang="en-US" sz="4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322533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7178F-5E00-91CA-3000-E154F53AE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グラフィカル ユーザー インターフェイス, Web サイ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A3D0D45-E5E0-3089-1224-1494DCB0F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18" y="357092"/>
            <a:ext cx="4330399" cy="6143816"/>
          </a:xfrm>
          <a:prstGeom prst="rect">
            <a:avLst/>
          </a:prstGeom>
          <a:ln>
            <a:solidFill>
              <a:schemeClr val="tx1">
                <a:lumMod val="95000"/>
              </a:schemeClr>
            </a:solidFill>
          </a:ln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B835739-4076-D3FB-BF2D-58DB9B400F6E}"/>
              </a:ext>
            </a:extLst>
          </p:cNvPr>
          <p:cNvSpPr txBox="1"/>
          <p:nvPr/>
        </p:nvSpPr>
        <p:spPr>
          <a:xfrm>
            <a:off x="5753100" y="2680454"/>
            <a:ext cx="611520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興味をもった人は</a:t>
            </a:r>
            <a:endParaRPr lang="en-US" altLang="ja-JP" sz="3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1199"/>
              </a:spcAft>
            </a:pPr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ぜひ本も読んでみてください</a:t>
            </a:r>
          </a:p>
        </p:txBody>
      </p:sp>
    </p:spTree>
    <p:extLst>
      <p:ext uri="{BB962C8B-B14F-4D97-AF65-F5344CB8AC3E}">
        <p14:creationId xmlns:p14="http://schemas.microsoft.com/office/powerpoint/2010/main" val="508420766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66851-4F9F-67F7-CCE2-A46231592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40BB828-F9B8-5CAD-ADCE-6C2ED0373C17}"/>
              </a:ext>
            </a:extLst>
          </p:cNvPr>
          <p:cNvSpPr txBox="1"/>
          <p:nvPr/>
        </p:nvSpPr>
        <p:spPr>
          <a:xfrm>
            <a:off x="504674" y="3013934"/>
            <a:ext cx="11182652" cy="8301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おわり</a:t>
            </a:r>
          </a:p>
        </p:txBody>
      </p:sp>
    </p:spTree>
    <p:extLst>
      <p:ext uri="{BB962C8B-B14F-4D97-AF65-F5344CB8AC3E}">
        <p14:creationId xmlns:p14="http://schemas.microsoft.com/office/powerpoint/2010/main" val="394146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E70E4-5D2A-1288-E35B-94A53C940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12623B65-5FB8-D2C7-702F-077F7FA11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7D80CB0-5F23-695D-EB09-3581E4551080}"/>
              </a:ext>
            </a:extLst>
          </p:cNvPr>
          <p:cNvSpPr txBox="1"/>
          <p:nvPr/>
        </p:nvSpPr>
        <p:spPr>
          <a:xfrm>
            <a:off x="10991289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2077411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9C22C-7EDD-D597-A882-2236D8419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F1B23A-B0CF-DDC2-25B3-4F38C3345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8C5F28-DA8F-958C-B23B-93C333CFD7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4ADD6C6F-DC4C-A278-42CD-039921505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0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F681A2C-7877-D08F-DE8E-C6112D9E3613}"/>
              </a:ext>
            </a:extLst>
          </p:cNvPr>
          <p:cNvSpPr txBox="1"/>
          <p:nvPr/>
        </p:nvSpPr>
        <p:spPr>
          <a:xfrm>
            <a:off x="10991289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1848886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387EE-963B-2837-6628-0B8E9E065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366BAA-2450-04EF-DE4E-976629DBD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97B9D05-FF5D-EE6B-DB69-7747E6EA7F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B21AEA99-F25E-F6D0-A21A-D2DBDB1E6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D26D762-265B-0DAF-7CC7-53110B19E170}"/>
              </a:ext>
            </a:extLst>
          </p:cNvPr>
          <p:cNvSpPr txBox="1"/>
          <p:nvPr/>
        </p:nvSpPr>
        <p:spPr>
          <a:xfrm>
            <a:off x="10991289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235817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12EF3-64B3-1A57-A099-AD72D3E8A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2C32A58-DF20-B3EA-240C-17064B0E1868}"/>
              </a:ext>
            </a:extLst>
          </p:cNvPr>
          <p:cNvSpPr txBox="1"/>
          <p:nvPr/>
        </p:nvSpPr>
        <p:spPr>
          <a:xfrm>
            <a:off x="509334" y="2942497"/>
            <a:ext cx="11173331" cy="830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en-US" altLang="ja-JP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2. </a:t>
            </a: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自分の知っている場所をリアルに楽しむ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6205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D08564F-2477-9307-60FE-A7FF85A9D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51515" y="-1702697"/>
            <a:ext cx="6810647" cy="10215971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87FEBCB-8532-F2DB-2F35-2CF7314A7FB8}"/>
              </a:ext>
            </a:extLst>
          </p:cNvPr>
          <p:cNvSpPr txBox="1"/>
          <p:nvPr/>
        </p:nvSpPr>
        <p:spPr>
          <a:xfrm>
            <a:off x="9887913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1369921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36846F7A-6BC8-F6D8-2CDD-234A92886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369270E-2CDF-53CA-D059-2FFFF174F24A}"/>
              </a:ext>
            </a:extLst>
          </p:cNvPr>
          <p:cNvSpPr txBox="1"/>
          <p:nvPr/>
        </p:nvSpPr>
        <p:spPr>
          <a:xfrm>
            <a:off x="9887913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2563654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FC8A88AA-DB75-3567-3981-44E47A6B8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D71FEE9-8CD0-8DD2-9185-7C365EDCB6D2}"/>
              </a:ext>
            </a:extLst>
          </p:cNvPr>
          <p:cNvSpPr txBox="1"/>
          <p:nvPr/>
        </p:nvSpPr>
        <p:spPr>
          <a:xfrm>
            <a:off x="9887913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626334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792D7-3796-A761-9B53-4878FE3E0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2F24E6-2329-0F0B-0F7F-B7A2843B54F5}"/>
              </a:ext>
            </a:extLst>
          </p:cNvPr>
          <p:cNvSpPr txBox="1">
            <a:spLocks/>
          </p:cNvSpPr>
          <p:nvPr/>
        </p:nvSpPr>
        <p:spPr>
          <a:xfrm>
            <a:off x="634785" y="333888"/>
            <a:ext cx="10045202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ja-JP" altLang="en-US" sz="3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グループワークの課題</a:t>
            </a:r>
            <a:endParaRPr lang="en-US" altLang="ja-JP" sz="3200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E23F8A98-7850-ADFF-5D9E-6E4570089CAA}"/>
              </a:ext>
            </a:extLst>
          </p:cNvPr>
          <p:cNvSpPr txBox="1">
            <a:spLocks/>
          </p:cNvSpPr>
          <p:nvPr/>
        </p:nvSpPr>
        <p:spPr>
          <a:xfrm>
            <a:off x="369888" y="1154254"/>
            <a:ext cx="11525249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特別授業では、「宇宙から見る地球」を自分ゴト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(My Earth)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にできるような「味わい方」をみんなで探します。</a:t>
            </a: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indent="-457200" algn="l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l"/>
            </a:pP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indent="-457200" algn="l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“Earth Diary”(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油井宇宙飛行士撮影写真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を使って、「宇宙から見る地球」の撮影写真を選び、タイトルをつけて、その意味や写真の味わい方・素晴らしさ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選んだ理由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をスライドにまとめてください。２回目の授業で発表してもらいます。</a:t>
            </a: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indent="-457200" algn="l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l"/>
            </a:pP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5860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A29C6A46-7B60-2327-6F51-1AABD76E0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7115351-1D36-8D81-B492-9EF238412644}"/>
              </a:ext>
            </a:extLst>
          </p:cNvPr>
          <p:cNvSpPr txBox="1"/>
          <p:nvPr/>
        </p:nvSpPr>
        <p:spPr>
          <a:xfrm>
            <a:off x="9887913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2585111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35FC6EF3-8D2D-769F-C6E8-DC942B125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53782DA-76EC-F1E6-99FA-D184D1B5AC44}"/>
              </a:ext>
            </a:extLst>
          </p:cNvPr>
          <p:cNvSpPr txBox="1"/>
          <p:nvPr/>
        </p:nvSpPr>
        <p:spPr>
          <a:xfrm>
            <a:off x="9887913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25149240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335D4E2A-1BEC-96C2-6955-4B3812515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37090" y="-1710002"/>
            <a:ext cx="6840008" cy="1026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B098F27-9553-DFEA-EFDE-5170423F6DF3}"/>
              </a:ext>
            </a:extLst>
          </p:cNvPr>
          <p:cNvSpPr txBox="1"/>
          <p:nvPr/>
        </p:nvSpPr>
        <p:spPr>
          <a:xfrm>
            <a:off x="9887913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1962084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A185D6-A1D8-B9D3-5174-18178FD87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2B41B22-95CE-DDD6-64F5-236BF3A43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BA4DAE0-BFB0-B567-2A7E-75C36CE3E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0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50861E-F7E8-296C-5B74-46115F8F08F7}"/>
              </a:ext>
            </a:extLst>
          </p:cNvPr>
          <p:cNvSpPr txBox="1"/>
          <p:nvPr/>
        </p:nvSpPr>
        <p:spPr>
          <a:xfrm>
            <a:off x="10994337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875986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F3D3EA27-377C-49DE-7FE6-3E3489A5E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5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C9AB79-0D5C-6E81-F457-262A5388F59B}"/>
              </a:ext>
            </a:extLst>
          </p:cNvPr>
          <p:cNvSpPr txBox="1"/>
          <p:nvPr/>
        </p:nvSpPr>
        <p:spPr>
          <a:xfrm>
            <a:off x="9887913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5086931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2BC8E-5E9E-961C-9B8D-4A941BFF7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3BB0FF6-4FFB-0F92-9F33-B56D61C818D1}"/>
              </a:ext>
            </a:extLst>
          </p:cNvPr>
          <p:cNvSpPr txBox="1"/>
          <p:nvPr/>
        </p:nvSpPr>
        <p:spPr>
          <a:xfrm>
            <a:off x="509334" y="2942497"/>
            <a:ext cx="11173331" cy="830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en-US" altLang="ja-JP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3. </a:t>
            </a: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一期一会の景色を楽しむ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533838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E8D5320C-8AE7-6822-2676-F6C72D080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5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C12AD3C-AA3F-7EB9-F396-ADCE0C1EC3DC}"/>
              </a:ext>
            </a:extLst>
          </p:cNvPr>
          <p:cNvSpPr txBox="1"/>
          <p:nvPr/>
        </p:nvSpPr>
        <p:spPr>
          <a:xfrm>
            <a:off x="9887913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28867437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5326245D-9092-C7E4-82E3-E27C32453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8EF2947-D173-9CE8-6BF6-16712DFBC5CE}"/>
              </a:ext>
            </a:extLst>
          </p:cNvPr>
          <p:cNvSpPr txBox="1"/>
          <p:nvPr/>
        </p:nvSpPr>
        <p:spPr>
          <a:xfrm>
            <a:off x="7172145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942931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EA9D48-1E12-4EDF-E72F-9AE09640E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A419824-1F4C-022B-416B-845811168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8954B86-F9E2-7539-8022-4DADDEA87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18662"/>
            <a:ext cx="12180405" cy="812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110FF9-7222-9287-DB0D-925115CC6E25}"/>
              </a:ext>
            </a:extLst>
          </p:cNvPr>
          <p:cNvSpPr txBox="1"/>
          <p:nvPr/>
        </p:nvSpPr>
        <p:spPr>
          <a:xfrm>
            <a:off x="10948617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31522707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E74FC50A-8621-1587-4C8A-329F0FE41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F70732-F8EC-448E-8D51-9DBB5B35C7CD}"/>
              </a:ext>
            </a:extLst>
          </p:cNvPr>
          <p:cNvSpPr txBox="1"/>
          <p:nvPr/>
        </p:nvSpPr>
        <p:spPr>
          <a:xfrm>
            <a:off x="9887913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1676621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D5A84-64D9-5D6B-B804-DDC65C376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レビゲームの画面&#10;&#10;AI 生成コンテンツは誤りを含む可能性があります。">
            <a:extLst>
              <a:ext uri="{FF2B5EF4-FFF2-40B4-BE49-F238E27FC236}">
                <a16:creationId xmlns:a16="http://schemas.microsoft.com/office/drawing/2014/main" id="{654A7928-2FB6-6137-C221-535B92B12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302" y="1365133"/>
            <a:ext cx="10828421" cy="53097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C7CD971-D98F-C081-5409-4DCF49299790}"/>
              </a:ext>
            </a:extLst>
          </p:cNvPr>
          <p:cNvSpPr txBox="1"/>
          <p:nvPr/>
        </p:nvSpPr>
        <p:spPr>
          <a:xfrm>
            <a:off x="-861845" y="343214"/>
            <a:ext cx="13988716" cy="727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88236" fontAlgn="base">
              <a:lnSpc>
                <a:spcPct val="150000"/>
              </a:lnSpc>
              <a:spcAft>
                <a:spcPts val="1199"/>
              </a:spcAft>
              <a:defRPr/>
            </a:pPr>
            <a:r>
              <a:rPr lang="en-US" altLang="ja-JP" sz="32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Earth Diary</a:t>
            </a:r>
            <a:r>
              <a:rPr lang="ja-JP" altLang="en-US" sz="32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：油井亀美也宇宙飛行士の撮影写真を閲覧できる</a:t>
            </a:r>
            <a:endParaRPr lang="en-US" altLang="ja-JP" sz="32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D1CF76F-733C-13FC-1E2B-7870DB09D3C8}"/>
              </a:ext>
            </a:extLst>
          </p:cNvPr>
          <p:cNvSpPr txBox="1"/>
          <p:nvPr/>
        </p:nvSpPr>
        <p:spPr>
          <a:xfrm>
            <a:off x="10991289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©JAXA</a:t>
            </a:r>
          </a:p>
        </p:txBody>
      </p:sp>
    </p:spTree>
    <p:extLst>
      <p:ext uri="{BB962C8B-B14F-4D97-AF65-F5344CB8AC3E}">
        <p14:creationId xmlns:p14="http://schemas.microsoft.com/office/powerpoint/2010/main" val="16839102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36F866A2-845D-99C7-1354-CD8D1804B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F90800A-AB2E-6FB8-3C74-421635E4CBA4}"/>
              </a:ext>
            </a:extLst>
          </p:cNvPr>
          <p:cNvSpPr txBox="1"/>
          <p:nvPr/>
        </p:nvSpPr>
        <p:spPr>
          <a:xfrm>
            <a:off x="9887913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4005830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19BD184A-1CBF-C049-ED71-9FEC8E8E5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C88B7E-4651-48FE-290A-4F1BAA3F4898}"/>
              </a:ext>
            </a:extLst>
          </p:cNvPr>
          <p:cNvSpPr txBox="1"/>
          <p:nvPr/>
        </p:nvSpPr>
        <p:spPr>
          <a:xfrm>
            <a:off x="9887913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294891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15099774-FB97-80CD-ED11-DE36704A8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FBB4307-F204-63D9-2F9F-F635AC343B72}"/>
              </a:ext>
            </a:extLst>
          </p:cNvPr>
          <p:cNvSpPr txBox="1"/>
          <p:nvPr/>
        </p:nvSpPr>
        <p:spPr>
          <a:xfrm>
            <a:off x="9887913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21043482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8CAA013B-7A8C-179A-239B-E3CF21B0B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FB442E-8D33-6C5A-7C53-BA22875F41B7}"/>
              </a:ext>
            </a:extLst>
          </p:cNvPr>
          <p:cNvSpPr txBox="1"/>
          <p:nvPr/>
        </p:nvSpPr>
        <p:spPr>
          <a:xfrm>
            <a:off x="9887913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12896166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1E138-260A-A1FA-7254-DD9B7DE1E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CB3ED9-98F7-F057-2C8B-D22D389A7844}"/>
              </a:ext>
            </a:extLst>
          </p:cNvPr>
          <p:cNvSpPr txBox="1"/>
          <p:nvPr/>
        </p:nvSpPr>
        <p:spPr>
          <a:xfrm>
            <a:off x="509334" y="2942497"/>
            <a:ext cx="11173331" cy="830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en-US" altLang="ja-JP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4. </a:t>
            </a: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景色を別なものとみなして味わう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22851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画像">
            <a:extLst>
              <a:ext uri="{FF2B5EF4-FFF2-40B4-BE49-F238E27FC236}">
                <a16:creationId xmlns:a16="http://schemas.microsoft.com/office/drawing/2014/main" id="{C8D8691D-A1D1-10E5-2C8C-A129E325A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7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E07157C-9DA7-00E1-4BDA-DDCCDB36F808}"/>
              </a:ext>
            </a:extLst>
          </p:cNvPr>
          <p:cNvSpPr txBox="1"/>
          <p:nvPr/>
        </p:nvSpPr>
        <p:spPr>
          <a:xfrm>
            <a:off x="5682641" y="1536174"/>
            <a:ext cx="6096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99"/>
              </a:spcAft>
            </a:pPr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油井さんは、</a:t>
            </a:r>
            <a:endParaRPr lang="en-US" altLang="ja-JP" sz="4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Aft>
                <a:spcPts val="1199"/>
              </a:spcAft>
            </a:pPr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「白いドレスと帽子を</a:t>
            </a:r>
            <a:br>
              <a:rPr lang="en-US" altLang="ja-JP" sz="44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身にまとい、おしゃれをして待っていてくれた」</a:t>
            </a:r>
            <a:endParaRPr lang="en-US" altLang="ja-JP" sz="4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Aft>
                <a:spcPts val="1199"/>
              </a:spcAft>
            </a:pPr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と味わった</a:t>
            </a:r>
            <a:endParaRPr lang="en-US" altLang="ja-JP" sz="4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10018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C1DBB-3E6E-77E7-91FE-877F8E112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8773E80-8AAE-B284-43B5-2D75AC8CE08E}"/>
              </a:ext>
            </a:extLst>
          </p:cNvPr>
          <p:cNvSpPr txBox="1"/>
          <p:nvPr/>
        </p:nvSpPr>
        <p:spPr>
          <a:xfrm>
            <a:off x="509334" y="2050667"/>
            <a:ext cx="11173331" cy="2613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感性で捉えることは正解がなく難しい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1199"/>
              </a:spcAft>
            </a:pP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1199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でもその感性が重要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41405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AA0E4-3DA1-6DED-ED52-E2A326838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321D8AC-8545-A2B1-2973-B21AEFD7F898}"/>
              </a:ext>
            </a:extLst>
          </p:cNvPr>
          <p:cNvSpPr txBox="1"/>
          <p:nvPr/>
        </p:nvSpPr>
        <p:spPr>
          <a:xfrm>
            <a:off x="509334" y="2942497"/>
            <a:ext cx="11173331" cy="830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「宇宙から見る地球」はどんどん身近に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41409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B81BD-FDB6-8FA0-EC59-664C1CF30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732313E-AEE8-0CA6-759B-6AE04271C982}"/>
              </a:ext>
            </a:extLst>
          </p:cNvPr>
          <p:cNvSpPr txBox="1"/>
          <p:nvPr/>
        </p:nvSpPr>
        <p:spPr>
          <a:xfrm>
            <a:off x="509334" y="2942497"/>
            <a:ext cx="11173331" cy="830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身近になってきた流れをみてみよう！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09528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9771E7B-FA90-4A19-8B66-8930DBDF3230}"/>
              </a:ext>
            </a:extLst>
          </p:cNvPr>
          <p:cNvSpPr txBox="1"/>
          <p:nvPr/>
        </p:nvSpPr>
        <p:spPr>
          <a:xfrm>
            <a:off x="319658" y="2014375"/>
            <a:ext cx="10704416" cy="1875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199"/>
              </a:spcAft>
            </a:pPr>
            <a:r>
              <a:rPr lang="ja-JP" altLang="en-US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旧ソビエト連邦が人類初の人工衛星打ち上げ</a:t>
            </a:r>
            <a:endParaRPr lang="en-US" altLang="ja-JP" sz="319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Aft>
                <a:spcPts val="1199"/>
              </a:spcAft>
            </a:pPr>
            <a:r>
              <a:rPr lang="ja-JP" altLang="en-US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「スプートニク」</a:t>
            </a:r>
            <a:endParaRPr lang="en-US" altLang="ja-JP" sz="319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Aft>
                <a:spcPts val="1199"/>
              </a:spcAft>
            </a:pPr>
            <a:endParaRPr lang="en-US" altLang="ja-JP" sz="319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DF13404-2199-4D50-9567-DB3FDB3F0C76}"/>
              </a:ext>
            </a:extLst>
          </p:cNvPr>
          <p:cNvSpPr txBox="1"/>
          <p:nvPr/>
        </p:nvSpPr>
        <p:spPr>
          <a:xfrm>
            <a:off x="180769" y="44701"/>
            <a:ext cx="7822417" cy="645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199"/>
              </a:spcAft>
            </a:pPr>
            <a:r>
              <a:rPr lang="en-US" altLang="ja-JP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1957</a:t>
            </a:r>
            <a:r>
              <a:rPr lang="ja-JP" altLang="en-US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 </a:t>
            </a:r>
            <a:r>
              <a:rPr lang="en-US" altLang="ja-JP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(69</a:t>
            </a:r>
            <a:r>
              <a:rPr lang="ja-JP" altLang="en-US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年前</a:t>
            </a:r>
            <a:r>
              <a:rPr lang="en-US" altLang="ja-JP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</p:txBody>
      </p:sp>
      <p:pic>
        <p:nvPicPr>
          <p:cNvPr id="2050" name="Picture 2" descr="スプートニク1号">
            <a:extLst>
              <a:ext uri="{FF2B5EF4-FFF2-40B4-BE49-F238E27FC236}">
                <a16:creationId xmlns:a16="http://schemas.microsoft.com/office/drawing/2014/main" id="{70499745-B4CE-F70F-43CD-C9D3C0E0C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023" y="2994934"/>
            <a:ext cx="4265430" cy="349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54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26E43-7D80-A7C1-5EFA-48D11161D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6ABAC11-E87A-3929-444A-261162FFF563}"/>
              </a:ext>
            </a:extLst>
          </p:cNvPr>
          <p:cNvSpPr txBox="1"/>
          <p:nvPr/>
        </p:nvSpPr>
        <p:spPr>
          <a:xfrm>
            <a:off x="509334" y="2942497"/>
            <a:ext cx="111733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「「宇宙から見る地球」に関する基礎知識」動画の鑑賞</a:t>
            </a:r>
            <a:endParaRPr lang="en-US" altLang="ja-JP" sz="3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7727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9771E7B-FA90-4A19-8B66-8930DBDF3230}"/>
              </a:ext>
            </a:extLst>
          </p:cNvPr>
          <p:cNvSpPr txBox="1"/>
          <p:nvPr/>
        </p:nvSpPr>
        <p:spPr>
          <a:xfrm>
            <a:off x="319658" y="2014375"/>
            <a:ext cx="10704416" cy="1875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199"/>
              </a:spcAft>
            </a:pPr>
            <a:r>
              <a:rPr lang="ja-JP" altLang="en-US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アメリカが人類初の有人月着陸</a:t>
            </a:r>
            <a:endParaRPr lang="en-US" altLang="ja-JP" sz="319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Aft>
                <a:spcPts val="1199"/>
              </a:spcAft>
            </a:pPr>
            <a:r>
              <a:rPr lang="ja-JP" altLang="en-US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「アポロ</a:t>
            </a:r>
            <a:r>
              <a:rPr lang="en-US" altLang="ja-JP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lang="ja-JP" altLang="en-US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号」</a:t>
            </a:r>
            <a:endParaRPr lang="en-US" altLang="ja-JP" sz="319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Aft>
                <a:spcPts val="1199"/>
              </a:spcAft>
            </a:pPr>
            <a:endParaRPr lang="en-US" altLang="ja-JP" sz="319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DF13404-2199-4D50-9567-DB3FDB3F0C76}"/>
              </a:ext>
            </a:extLst>
          </p:cNvPr>
          <p:cNvSpPr txBox="1"/>
          <p:nvPr/>
        </p:nvSpPr>
        <p:spPr>
          <a:xfrm>
            <a:off x="180769" y="44701"/>
            <a:ext cx="7822417" cy="645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199"/>
              </a:spcAft>
            </a:pPr>
            <a:r>
              <a:rPr lang="en-US" altLang="ja-JP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1969</a:t>
            </a:r>
            <a:r>
              <a:rPr lang="ja-JP" altLang="en-US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 </a:t>
            </a:r>
            <a:r>
              <a:rPr lang="en-US" altLang="ja-JP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(57</a:t>
            </a:r>
            <a:r>
              <a:rPr lang="ja-JP" altLang="en-US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年前</a:t>
            </a:r>
            <a:r>
              <a:rPr lang="en-US" altLang="ja-JP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</p:txBody>
      </p:sp>
      <p:pic>
        <p:nvPicPr>
          <p:cNvPr id="6" name="Picture 2" descr="astronaut standing on gray sand">
            <a:extLst>
              <a:ext uri="{FF2B5EF4-FFF2-40B4-BE49-F238E27FC236}">
                <a16:creationId xmlns:a16="http://schemas.microsoft.com/office/drawing/2014/main" id="{0264074D-EB84-47BD-843F-6E8AC383D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586" y="2775"/>
            <a:ext cx="4933129" cy="68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561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9771E7B-FA90-4A19-8B66-8930DBDF3230}"/>
              </a:ext>
            </a:extLst>
          </p:cNvPr>
          <p:cNvSpPr txBox="1"/>
          <p:nvPr/>
        </p:nvSpPr>
        <p:spPr>
          <a:xfrm>
            <a:off x="180769" y="1843690"/>
            <a:ext cx="6631563" cy="1076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199"/>
              </a:spcAft>
            </a:pPr>
            <a:r>
              <a:rPr lang="ja-JP" altLang="en-US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国際宇宙ステーションで</a:t>
            </a:r>
            <a:br>
              <a:rPr lang="en-US" altLang="ja-JP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宇宙飛行士の常時滞在が開始</a:t>
            </a:r>
            <a:endParaRPr lang="en-US" altLang="ja-JP" sz="319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DF13404-2199-4D50-9567-DB3FDB3F0C76}"/>
              </a:ext>
            </a:extLst>
          </p:cNvPr>
          <p:cNvSpPr txBox="1"/>
          <p:nvPr/>
        </p:nvSpPr>
        <p:spPr>
          <a:xfrm>
            <a:off x="180769" y="44701"/>
            <a:ext cx="7822417" cy="645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199"/>
              </a:spcAft>
            </a:pPr>
            <a:r>
              <a:rPr lang="en-US" altLang="ja-JP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2000</a:t>
            </a:r>
            <a:r>
              <a:rPr lang="ja-JP" altLang="en-US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 </a:t>
            </a:r>
            <a:r>
              <a:rPr lang="en-US" altLang="ja-JP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(26</a:t>
            </a:r>
            <a:r>
              <a:rPr lang="ja-JP" altLang="en-US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年前</a:t>
            </a:r>
            <a:r>
              <a:rPr lang="en-US" altLang="ja-JP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FB256FE-B084-4DD3-A898-DC334840E8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5"/>
          <a:stretch/>
        </p:blipFill>
        <p:spPr bwMode="auto">
          <a:xfrm>
            <a:off x="6136581" y="2776"/>
            <a:ext cx="6050485" cy="390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E2E274D-5F73-4C4A-80A4-154187E4F26F}"/>
              </a:ext>
            </a:extLst>
          </p:cNvPr>
          <p:cNvSpPr txBox="1"/>
          <p:nvPr/>
        </p:nvSpPr>
        <p:spPr>
          <a:xfrm>
            <a:off x="11109961" y="3053925"/>
            <a:ext cx="1077108" cy="27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1199" dirty="0">
                <a:latin typeface="Meiryo UI" panose="020B0604030504040204" pitchFamily="50" charset="-128"/>
                <a:ea typeface="Meiryo UI" panose="020B0604030504040204" pitchFamily="50" charset="-128"/>
              </a:rPr>
              <a:t>画像</a:t>
            </a:r>
            <a:r>
              <a:rPr lang="en-US" altLang="ja-JP" sz="1199" dirty="0">
                <a:latin typeface="Meiryo UI" panose="020B0604030504040204" pitchFamily="50" charset="-128"/>
                <a:ea typeface="Meiryo UI" panose="020B0604030504040204" pitchFamily="50" charset="-128"/>
              </a:rPr>
              <a:t>:NASA</a:t>
            </a:r>
          </a:p>
        </p:txBody>
      </p:sp>
    </p:spTree>
    <p:extLst>
      <p:ext uri="{BB962C8B-B14F-4D97-AF65-F5344CB8AC3E}">
        <p14:creationId xmlns:p14="http://schemas.microsoft.com/office/powerpoint/2010/main" val="131413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9771E7B-FA90-4A19-8B66-8930DBDF3230}"/>
              </a:ext>
            </a:extLst>
          </p:cNvPr>
          <p:cNvSpPr txBox="1"/>
          <p:nvPr/>
        </p:nvSpPr>
        <p:spPr>
          <a:xfrm>
            <a:off x="180769" y="1843691"/>
            <a:ext cx="6631563" cy="953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199"/>
              </a:spcAft>
            </a:pPr>
            <a:r>
              <a:rPr lang="ja-JP" altLang="en-US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数千万円の宇宙旅行開始</a:t>
            </a:r>
            <a:br>
              <a:rPr lang="en-US" altLang="ja-JP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sz="2398" b="1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398" b="1" dirty="0">
                <a:latin typeface="Meiryo UI" panose="020B0604030504040204" pitchFamily="50" charset="-128"/>
                <a:ea typeface="Meiryo UI" panose="020B0604030504040204" pitchFamily="50" charset="-128"/>
              </a:rPr>
              <a:t>高度</a:t>
            </a:r>
            <a:r>
              <a:rPr lang="en-US" altLang="ja-JP" sz="2398" b="1" dirty="0">
                <a:latin typeface="Meiryo UI" panose="020B0604030504040204" pitchFamily="50" charset="-128"/>
                <a:ea typeface="Meiryo UI" panose="020B0604030504040204" pitchFamily="50" charset="-128"/>
              </a:rPr>
              <a:t>100km</a:t>
            </a:r>
            <a:r>
              <a:rPr lang="ja-JP" altLang="en-US" sz="2398" b="1" dirty="0">
                <a:latin typeface="Meiryo UI" panose="020B0604030504040204" pitchFamily="50" charset="-128"/>
                <a:ea typeface="Meiryo UI" panose="020B0604030504040204" pitchFamily="50" charset="-128"/>
              </a:rPr>
              <a:t>程度への弾道飛行</a:t>
            </a:r>
            <a:r>
              <a:rPr lang="en-US" altLang="ja-JP" sz="2398" b="1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en-US" altLang="ja-JP" sz="319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DF13404-2199-4D50-9567-DB3FDB3F0C76}"/>
              </a:ext>
            </a:extLst>
          </p:cNvPr>
          <p:cNvSpPr txBox="1"/>
          <p:nvPr/>
        </p:nvSpPr>
        <p:spPr>
          <a:xfrm>
            <a:off x="180769" y="44701"/>
            <a:ext cx="7822417" cy="645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199"/>
              </a:spcAft>
            </a:pPr>
            <a:r>
              <a:rPr lang="en-US" altLang="ja-JP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2021</a:t>
            </a:r>
            <a:r>
              <a:rPr lang="ja-JP" altLang="en-US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 </a:t>
            </a:r>
            <a:r>
              <a:rPr lang="en-US" altLang="ja-JP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(5</a:t>
            </a:r>
            <a:r>
              <a:rPr lang="ja-JP" altLang="en-US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年前</a:t>
            </a:r>
            <a:r>
              <a:rPr lang="en-US" altLang="ja-JP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E2E274D-5F73-4C4A-80A4-154187E4F26F}"/>
              </a:ext>
            </a:extLst>
          </p:cNvPr>
          <p:cNvSpPr txBox="1"/>
          <p:nvPr/>
        </p:nvSpPr>
        <p:spPr>
          <a:xfrm>
            <a:off x="11342081" y="3053925"/>
            <a:ext cx="844987" cy="276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199"/>
              </a:spcAft>
            </a:pPr>
            <a:r>
              <a:rPr lang="en-US" altLang="ja-JP" sz="11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©NASA</a:t>
            </a:r>
          </a:p>
        </p:txBody>
      </p:sp>
      <p:pic>
        <p:nvPicPr>
          <p:cNvPr id="6" name="Picture 2" descr="スペースシップIII">
            <a:extLst>
              <a:ext uri="{FF2B5EF4-FFF2-40B4-BE49-F238E27FC236}">
                <a16:creationId xmlns:a16="http://schemas.microsoft.com/office/drawing/2014/main" id="{ACF9919A-2BDF-4752-A50C-406F407C5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262" y="2775"/>
            <a:ext cx="6021805" cy="4039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17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356BC-9B33-386D-1D95-68BEF467A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25ABDB6-576F-3BA5-4C4B-D1EDB368C4C8}"/>
              </a:ext>
            </a:extLst>
          </p:cNvPr>
          <p:cNvSpPr txBox="1"/>
          <p:nvPr/>
        </p:nvSpPr>
        <p:spPr>
          <a:xfrm>
            <a:off x="180769" y="1843691"/>
            <a:ext cx="11896002" cy="2183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ja-JP" altLang="en-US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商業宇宙ステーションが作られて、宇宙旅行者向けに衣食住に関する</a:t>
            </a:r>
            <a:endParaRPr lang="en-US" altLang="ja-JP" sz="319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Aft>
                <a:spcPts val="2400"/>
              </a:spcAft>
            </a:pPr>
            <a:r>
              <a:rPr lang="ja-JP" altLang="en-US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様々なサービスが提供されていく予定。</a:t>
            </a:r>
            <a:endParaRPr lang="en-US" altLang="ja-JP" sz="319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Aft>
                <a:spcPts val="2400"/>
              </a:spcAft>
            </a:pPr>
            <a:r>
              <a:rPr lang="ja-JP" altLang="en-US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→衣食住に関するさまざまな職業が宇宙にかかわる時代に！</a:t>
            </a:r>
            <a:endParaRPr lang="en-US" altLang="ja-JP" sz="319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5C51D48-B6BC-8A87-2ACA-0368CD4D35B9}"/>
              </a:ext>
            </a:extLst>
          </p:cNvPr>
          <p:cNvSpPr txBox="1"/>
          <p:nvPr/>
        </p:nvSpPr>
        <p:spPr>
          <a:xfrm>
            <a:off x="180769" y="44701"/>
            <a:ext cx="7822417" cy="645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199"/>
              </a:spcAft>
            </a:pPr>
            <a:r>
              <a:rPr lang="en-US" altLang="ja-JP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2030</a:t>
            </a:r>
            <a:r>
              <a:rPr lang="ja-JP" altLang="en-US" sz="35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年頃</a:t>
            </a:r>
            <a:endParaRPr lang="en-US" altLang="ja-JP" sz="359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873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92006B-8297-4110-F02D-C9AA2B0E2005}"/>
              </a:ext>
            </a:extLst>
          </p:cNvPr>
          <p:cNvSpPr txBox="1"/>
          <p:nvPr/>
        </p:nvSpPr>
        <p:spPr>
          <a:xfrm>
            <a:off x="509334" y="2942497"/>
            <a:ext cx="11173331" cy="830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人工衛星もどんどん身近に！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7777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建物, 人, 男, 立つ が含まれている画像&#10;&#10;自動的に生成された説明">
            <a:extLst>
              <a:ext uri="{FF2B5EF4-FFF2-40B4-BE49-F238E27FC236}">
                <a16:creationId xmlns:a16="http://schemas.microsoft.com/office/drawing/2014/main" id="{20348536-A46D-BFFB-06B8-41175A6558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162" y="3613571"/>
            <a:ext cx="2027944" cy="2703923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9962291-46BE-CCE3-6D2E-75C541F9A618}"/>
              </a:ext>
            </a:extLst>
          </p:cNvPr>
          <p:cNvSpPr txBox="1"/>
          <p:nvPr/>
        </p:nvSpPr>
        <p:spPr>
          <a:xfrm>
            <a:off x="5478709" y="2070732"/>
            <a:ext cx="6713291" cy="645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3596" b="1" dirty="0">
                <a:latin typeface="Meiryo UI" panose="020B0604030504040204" pitchFamily="50" charset="-128"/>
                <a:ea typeface="Meiryo UI" panose="020B0604030504040204" pitchFamily="50" charset="-128"/>
              </a:rPr>
              <a:t>大型衛星と小型衛星</a:t>
            </a:r>
            <a:r>
              <a:rPr lang="en-US" altLang="ja-JP" sz="2398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endParaRPr lang="ja-JP" altLang="en-US" sz="2398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Picture 2" descr="GOES-U, the 4th and Last of the GOES-R Series - USRadioguy.com">
            <a:extLst>
              <a:ext uri="{FF2B5EF4-FFF2-40B4-BE49-F238E27FC236}">
                <a16:creationId xmlns:a16="http://schemas.microsoft.com/office/drawing/2014/main" id="{BC665930-FD63-8206-A0A4-64E7C6C703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45"/>
          <a:stretch/>
        </p:blipFill>
        <p:spPr bwMode="auto">
          <a:xfrm>
            <a:off x="877675" y="549510"/>
            <a:ext cx="4570414" cy="5758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タイトル 1">
            <a:extLst>
              <a:ext uri="{FF2B5EF4-FFF2-40B4-BE49-F238E27FC236}">
                <a16:creationId xmlns:a16="http://schemas.microsoft.com/office/drawing/2014/main" id="{4C5EA816-3EB5-2A5F-996E-4FA99FE7AEE9}"/>
              </a:ext>
            </a:extLst>
          </p:cNvPr>
          <p:cNvSpPr txBox="1">
            <a:spLocks/>
          </p:cNvSpPr>
          <p:nvPr/>
        </p:nvSpPr>
        <p:spPr>
          <a:xfrm>
            <a:off x="4183152" y="5983546"/>
            <a:ext cx="1410749" cy="819512"/>
          </a:xfrm>
          <a:prstGeom prst="rect">
            <a:avLst/>
          </a:prstGeom>
        </p:spPr>
        <p:txBody>
          <a:bodyPr vert="horz" lIns="91345" tIns="45672" rIns="91345" bIns="45672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599"/>
              </a:spcAft>
            </a:pPr>
            <a:r>
              <a:rPr lang="ja-JP" altLang="en-US" sz="1399" dirty="0">
                <a:latin typeface="Meiryo UI" panose="020B0604030504040204" pitchFamily="50" charset="-128"/>
                <a:ea typeface="Meiryo UI" panose="020B0604030504040204" pitchFamily="50" charset="-128"/>
              </a:rPr>
              <a:t>🄫</a:t>
            </a:r>
            <a:r>
              <a:rPr lang="en-US" altLang="ja-JP" sz="1399" dirty="0">
                <a:latin typeface="Meiryo UI" panose="020B0604030504040204" pitchFamily="50" charset="-128"/>
                <a:ea typeface="Meiryo UI" panose="020B0604030504040204" pitchFamily="50" charset="-128"/>
              </a:rPr>
              <a:t>NASA</a:t>
            </a:r>
          </a:p>
        </p:txBody>
      </p:sp>
    </p:spTree>
    <p:extLst>
      <p:ext uri="{BB962C8B-B14F-4D97-AF65-F5344CB8AC3E}">
        <p14:creationId xmlns:p14="http://schemas.microsoft.com/office/powerpoint/2010/main" val="34725966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宇宙研発、小型レーダ衛星の多数機コンステレーション | 宇宙科学研究所">
            <a:extLst>
              <a:ext uri="{FF2B5EF4-FFF2-40B4-BE49-F238E27FC236}">
                <a16:creationId xmlns:a16="http://schemas.microsoft.com/office/drawing/2014/main" id="{D04BF8C8-0650-2B1D-594C-313CDC9C79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8" r="21250"/>
          <a:stretch/>
        </p:blipFill>
        <p:spPr bwMode="auto">
          <a:xfrm>
            <a:off x="1792528" y="1625600"/>
            <a:ext cx="8329939" cy="475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AF17FF1-E524-FB75-CC03-B9C58CB65322}"/>
              </a:ext>
            </a:extLst>
          </p:cNvPr>
          <p:cNvSpPr txBox="1"/>
          <p:nvPr/>
        </p:nvSpPr>
        <p:spPr>
          <a:xfrm>
            <a:off x="0" y="472512"/>
            <a:ext cx="12359517" cy="76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4396" b="1" dirty="0">
                <a:latin typeface="Meiryo UI" panose="020B0604030504040204" pitchFamily="50" charset="-128"/>
                <a:ea typeface="Meiryo UI" panose="020B0604030504040204" pitchFamily="50" charset="-128"/>
              </a:rPr>
              <a:t>衛星コンステレーション</a:t>
            </a: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DA0F6E59-4980-B0BD-5EF4-EE3C7E6C007D}"/>
              </a:ext>
            </a:extLst>
          </p:cNvPr>
          <p:cNvSpPr txBox="1">
            <a:spLocks/>
          </p:cNvSpPr>
          <p:nvPr/>
        </p:nvSpPr>
        <p:spPr>
          <a:xfrm>
            <a:off x="8181824" y="6088592"/>
            <a:ext cx="2167544" cy="819512"/>
          </a:xfrm>
          <a:prstGeom prst="rect">
            <a:avLst/>
          </a:prstGeom>
        </p:spPr>
        <p:txBody>
          <a:bodyPr vert="horz" lIns="91345" tIns="45672" rIns="91345" bIns="45672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599"/>
              </a:spcAft>
            </a:pPr>
            <a:r>
              <a:rPr lang="en-US" altLang="ja-JP" sz="1399" dirty="0">
                <a:latin typeface="Meiryo UI" panose="020B0604030504040204" pitchFamily="50" charset="-128"/>
                <a:ea typeface="Meiryo UI" panose="020B0604030504040204" pitchFamily="50" charset="-128"/>
              </a:rPr>
              <a:t>©</a:t>
            </a:r>
            <a:r>
              <a:rPr lang="ja-JP" altLang="en-US" sz="1399" dirty="0">
                <a:latin typeface="Meiryo UI" panose="020B0604030504040204" pitchFamily="50" charset="-128"/>
                <a:ea typeface="Meiryo UI" panose="020B0604030504040204" pitchFamily="50" charset="-128"/>
              </a:rPr>
              <a:t>科学技術振興機構</a:t>
            </a:r>
            <a:endParaRPr lang="en-US" altLang="ja-JP" sz="1399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44081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C18C7-1816-6515-A7EE-7528420F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8336B7A-CFBC-D399-0788-F0A2C163F16F}"/>
              </a:ext>
            </a:extLst>
          </p:cNvPr>
          <p:cNvSpPr txBox="1"/>
          <p:nvPr/>
        </p:nvSpPr>
        <p:spPr>
          <a:xfrm>
            <a:off x="0" y="2142807"/>
            <a:ext cx="12359517" cy="2429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4396" b="1" dirty="0">
                <a:latin typeface="Meiryo UI" panose="020B0604030504040204" pitchFamily="50" charset="-128"/>
                <a:ea typeface="Meiryo UI" panose="020B0604030504040204" pitchFamily="50" charset="-128"/>
              </a:rPr>
              <a:t>地球観測衛星＝カメラやセンサで地球を観測</a:t>
            </a:r>
            <a:endParaRPr lang="en-US" altLang="ja-JP" sz="4396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1199"/>
              </a:spcAft>
            </a:pPr>
            <a:endParaRPr lang="en-US" altLang="ja-JP" sz="4396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1199"/>
              </a:spcAft>
            </a:pPr>
            <a:r>
              <a:rPr lang="ja-JP" altLang="en-US" sz="4396" b="1" dirty="0">
                <a:latin typeface="Meiryo UI" panose="020B0604030504040204" pitchFamily="50" charset="-128"/>
                <a:ea typeface="Meiryo UI" panose="020B0604030504040204" pitchFamily="50" charset="-128"/>
              </a:rPr>
              <a:t>人工衛星で「宇宙から見る地球」</a:t>
            </a:r>
          </a:p>
        </p:txBody>
      </p:sp>
    </p:spTree>
    <p:extLst>
      <p:ext uri="{BB962C8B-B14F-4D97-AF65-F5344CB8AC3E}">
        <p14:creationId xmlns:p14="http://schemas.microsoft.com/office/powerpoint/2010/main" val="29745470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5C258-51D7-209F-0174-820FF4380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だいちから見た日本の都市 熊本県:衛星画像">
            <a:extLst>
              <a:ext uri="{FF2B5EF4-FFF2-40B4-BE49-F238E27FC236}">
                <a16:creationId xmlns:a16="http://schemas.microsoft.com/office/drawing/2014/main" id="{1F10FEC7-CC32-7842-7D44-5F8E4A7AE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475" y="0"/>
            <a:ext cx="48450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2284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A1671-2DF8-F165-0ECB-9CA17DFE7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地球観測衛星データからわかること">
            <a:extLst>
              <a:ext uri="{FF2B5EF4-FFF2-40B4-BE49-F238E27FC236}">
                <a16:creationId xmlns:a16="http://schemas.microsoft.com/office/drawing/2014/main" id="{B9AB33C7-0F2D-8130-2CBB-0AF711C33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702" y="210180"/>
            <a:ext cx="9556596" cy="6364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5854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92171-F804-C480-B2A2-A27266376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E1B475-3B08-1FB4-EA7B-584525A3219C}"/>
              </a:ext>
            </a:extLst>
          </p:cNvPr>
          <p:cNvSpPr txBox="1">
            <a:spLocks/>
          </p:cNvSpPr>
          <p:nvPr/>
        </p:nvSpPr>
        <p:spPr>
          <a:xfrm>
            <a:off x="634785" y="333888"/>
            <a:ext cx="10045202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ja-JP" altLang="en-US" sz="3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グループワークの課題</a:t>
            </a:r>
            <a:endParaRPr lang="en-US" altLang="ja-JP" sz="3200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2A687E7A-F6C7-FBC3-89AE-FE2B97F1308B}"/>
              </a:ext>
            </a:extLst>
          </p:cNvPr>
          <p:cNvSpPr txBox="1">
            <a:spLocks/>
          </p:cNvSpPr>
          <p:nvPr/>
        </p:nvSpPr>
        <p:spPr>
          <a:xfrm>
            <a:off x="369888" y="1154254"/>
            <a:ext cx="11525249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特別授業では、「宇宙から見る地球」を自分ゴト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(My Earth)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にできるような「味わい方」をみんなで探します。</a:t>
            </a: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indent="-457200" algn="l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l"/>
            </a:pP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indent="-457200" algn="l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“Earth Diary”(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油井宇宙飛行士撮影写真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を使って、「宇宙から見る地球」の撮影写真を選び、タイトルをつけて、その意味や写真の味わい方・素晴らしさ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選んだ理由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をスライドにまとめてください。２回目の授業で発表してもらいます。</a:t>
            </a: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indent="-457200" algn="l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l"/>
            </a:pP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12603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334A36-E4B0-410C-ACDE-E430DE42A899}"/>
              </a:ext>
            </a:extLst>
          </p:cNvPr>
          <p:cNvSpPr txBox="1"/>
          <p:nvPr/>
        </p:nvSpPr>
        <p:spPr>
          <a:xfrm>
            <a:off x="0" y="2992152"/>
            <a:ext cx="12359517" cy="76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en-US" altLang="ja-JP" sz="4396" b="1" dirty="0">
                <a:latin typeface="Meiryo UI" panose="020B0604030504040204" pitchFamily="50" charset="-128"/>
                <a:ea typeface="Meiryo UI" panose="020B0604030504040204" pitchFamily="50" charset="-128"/>
              </a:rPr>
              <a:t>JAXA</a:t>
            </a:r>
            <a:r>
              <a:rPr lang="ja-JP" altLang="en-US" sz="4396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の地球観測衛星たち</a:t>
            </a:r>
          </a:p>
        </p:txBody>
      </p:sp>
    </p:spTree>
    <p:extLst>
      <p:ext uri="{BB962C8B-B14F-4D97-AF65-F5344CB8AC3E}">
        <p14:creationId xmlns:p14="http://schemas.microsoft.com/office/powerpoint/2010/main" val="37628514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>
            <a:extLst>
              <a:ext uri="{FF2B5EF4-FFF2-40B4-BE49-F238E27FC236}">
                <a16:creationId xmlns:a16="http://schemas.microsoft.com/office/drawing/2014/main" id="{EB9CFFCE-E9D9-CDEC-0A70-FFD9D5E69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9" y="-21705"/>
            <a:ext cx="12173290" cy="8114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5CD4DA6A-1C4C-CBD1-4F1A-428D19975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851" y="257178"/>
            <a:ext cx="2978723" cy="297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7F81F2-7921-A887-9292-30330FA3AFF1}"/>
              </a:ext>
            </a:extLst>
          </p:cNvPr>
          <p:cNvSpPr txBox="1"/>
          <p:nvPr/>
        </p:nvSpPr>
        <p:spPr>
          <a:xfrm>
            <a:off x="387849" y="782999"/>
            <a:ext cx="8136001" cy="522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2798" b="1" dirty="0">
                <a:latin typeface="Meiryo UI" panose="020B0604030504040204" pitchFamily="50" charset="-128"/>
                <a:ea typeface="Meiryo UI" panose="020B0604030504040204" pitchFamily="50" charset="-128"/>
              </a:rPr>
              <a:t>地面などを観測する「だいち</a:t>
            </a:r>
            <a:r>
              <a:rPr lang="en-US" altLang="ja-JP" sz="2798" b="1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2798" b="1" dirty="0">
                <a:latin typeface="Meiryo UI" panose="020B0604030504040204" pitchFamily="50" charset="-128"/>
                <a:ea typeface="Meiryo UI" panose="020B0604030504040204" pitchFamily="50" charset="-128"/>
              </a:rPr>
              <a:t>号」 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(2024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年打上げ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en-US" altLang="ja-JP" sz="279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04624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50F44A3B-9045-9B68-7FC9-AE03612DC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7"/>
            <a:ext cx="10598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80C3D08-07DB-6D12-5FE2-7A0C980466FE}"/>
              </a:ext>
            </a:extLst>
          </p:cNvPr>
          <p:cNvSpPr txBox="1"/>
          <p:nvPr/>
        </p:nvSpPr>
        <p:spPr>
          <a:xfrm>
            <a:off x="5723944" y="354652"/>
            <a:ext cx="6727433" cy="953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2798" b="1" dirty="0">
                <a:latin typeface="Meiryo UI" panose="020B0604030504040204" pitchFamily="50" charset="-128"/>
                <a:ea typeface="Meiryo UI" panose="020B0604030504040204" pitchFamily="50" charset="-128"/>
              </a:rPr>
              <a:t>水や温室効果ガスなどを観測する</a:t>
            </a:r>
            <a:br>
              <a:rPr lang="en-US" altLang="ja-JP" sz="2798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279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「いぶき</a:t>
            </a:r>
            <a:r>
              <a:rPr lang="en-US" altLang="ja-JP" sz="2798" b="1" dirty="0">
                <a:latin typeface="Meiryo UI" panose="020B0604030504040204" pitchFamily="50" charset="-128"/>
                <a:ea typeface="Meiryo UI" panose="020B0604030504040204" pitchFamily="50" charset="-128"/>
              </a:rPr>
              <a:t>GW</a:t>
            </a:r>
            <a:r>
              <a:rPr lang="ja-JP" altLang="en-US" sz="279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」 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(2025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年打上げ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en-US" altLang="ja-JP" sz="279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1986" name="Picture 2" descr="ニュース || GOSAT-GWプロジェクト | 衛星観測センター | 国立 ...">
            <a:extLst>
              <a:ext uri="{FF2B5EF4-FFF2-40B4-BE49-F238E27FC236}">
                <a16:creationId xmlns:a16="http://schemas.microsoft.com/office/drawing/2014/main" id="{89DCCB7A-B6E9-7A47-BF6D-DB10E40C2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660" y="4224249"/>
            <a:ext cx="2443940" cy="244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4357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EF168-F698-EB00-593D-3C600BB49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205C9FD-08AF-FBC9-2DB0-089E7A0018A2}"/>
              </a:ext>
            </a:extLst>
          </p:cNvPr>
          <p:cNvSpPr txBox="1"/>
          <p:nvPr/>
        </p:nvSpPr>
        <p:spPr>
          <a:xfrm>
            <a:off x="637841" y="1466660"/>
            <a:ext cx="10989344" cy="3781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88236">
              <a:defRPr/>
            </a:pPr>
            <a:r>
              <a:rPr lang="ja-JP" altLang="en-US" sz="4795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「宇宙から見る地球」がビジネスに！</a:t>
            </a:r>
            <a:endParaRPr lang="en-US" altLang="ja-JP" sz="4795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1088236">
              <a:defRPr/>
            </a:pPr>
            <a:endParaRPr lang="en-US" altLang="ja-JP" sz="4795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1088236">
              <a:defRPr/>
            </a:pPr>
            <a:r>
              <a:rPr lang="ja-JP" altLang="en-US" sz="4795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観測データを様々な分野のビジネスに使う</a:t>
            </a:r>
            <a:endParaRPr lang="en-US" altLang="ja-JP" sz="4795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1088236">
              <a:defRPr/>
            </a:pPr>
            <a:endParaRPr lang="en-US" altLang="ja-JP" sz="4795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1088236">
              <a:defRPr/>
            </a:pPr>
            <a:r>
              <a:rPr lang="ja-JP" altLang="en-US" sz="4795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➡みなさんも将来関わるかも！</a:t>
            </a:r>
            <a:r>
              <a:rPr lang="en-US" altLang="ja-JP" sz="4795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?</a:t>
            </a:r>
            <a:endParaRPr lang="ja-JP" altLang="en-US" sz="4795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389091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F24B7-C29D-4286-9786-D8608FC4E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18E588E-AA69-1C4C-D65C-06255F1B376D}"/>
              </a:ext>
            </a:extLst>
          </p:cNvPr>
          <p:cNvSpPr txBox="1"/>
          <p:nvPr/>
        </p:nvSpPr>
        <p:spPr>
          <a:xfrm>
            <a:off x="637841" y="2204555"/>
            <a:ext cx="10989344" cy="2306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88236">
              <a:defRPr/>
            </a:pPr>
            <a:r>
              <a:rPr lang="ja-JP" altLang="en-US" sz="4795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農業、林業、漁業、土木、災害対策、</a:t>
            </a:r>
            <a:br>
              <a:rPr lang="en-US" altLang="ja-JP" sz="4795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en-US" altLang="ja-JP" sz="4795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defTabSz="1088236">
              <a:defRPr/>
            </a:pPr>
            <a:r>
              <a:rPr lang="ja-JP" altLang="en-US" sz="4795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広告業、保険・金融、気候変動対策</a:t>
            </a:r>
          </a:p>
        </p:txBody>
      </p:sp>
    </p:spTree>
    <p:extLst>
      <p:ext uri="{BB962C8B-B14F-4D97-AF65-F5344CB8AC3E}">
        <p14:creationId xmlns:p14="http://schemas.microsoft.com/office/powerpoint/2010/main" val="15431066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48155-BA4E-AF3D-F5EE-2C49DDC60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D90D970-7B3A-26B0-3731-46CB9F41B670}"/>
              </a:ext>
            </a:extLst>
          </p:cNvPr>
          <p:cNvSpPr txBox="1"/>
          <p:nvPr/>
        </p:nvSpPr>
        <p:spPr>
          <a:xfrm>
            <a:off x="637841" y="2204555"/>
            <a:ext cx="10989344" cy="2306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88236">
              <a:defRPr/>
            </a:pPr>
            <a:r>
              <a:rPr lang="ja-JP" altLang="en-US" sz="4795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その他にも、発電、不動産、報道、教育、</a:t>
            </a:r>
            <a:br>
              <a:rPr lang="en-US" altLang="ja-JP" sz="4795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br>
              <a:rPr lang="en-US" altLang="ja-JP" sz="4795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4795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エンタメなど様々な分野で活用が広がる</a:t>
            </a:r>
          </a:p>
        </p:txBody>
      </p:sp>
    </p:spTree>
    <p:extLst>
      <p:ext uri="{BB962C8B-B14F-4D97-AF65-F5344CB8AC3E}">
        <p14:creationId xmlns:p14="http://schemas.microsoft.com/office/powerpoint/2010/main" val="235147570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CFEA1-63DC-0441-33FD-7E03E3424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1641DDB-25F9-E3B7-3104-254D502F4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772" y="1804792"/>
            <a:ext cx="7450455" cy="4428797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9B3F9E7-254A-8EF5-27BC-14F50D0B5F1A}"/>
              </a:ext>
            </a:extLst>
          </p:cNvPr>
          <p:cNvSpPr txBox="1"/>
          <p:nvPr/>
        </p:nvSpPr>
        <p:spPr>
          <a:xfrm>
            <a:off x="601328" y="624411"/>
            <a:ext cx="10989344" cy="830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88236">
              <a:defRPr/>
            </a:pPr>
            <a:r>
              <a:rPr lang="ja-JP" altLang="en-US" sz="4795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理系・文系、いろんな仕事が関わります！</a:t>
            </a:r>
          </a:p>
        </p:txBody>
      </p:sp>
    </p:spTree>
    <p:extLst>
      <p:ext uri="{BB962C8B-B14F-4D97-AF65-F5344CB8AC3E}">
        <p14:creationId xmlns:p14="http://schemas.microsoft.com/office/powerpoint/2010/main" val="20792055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71E0D-3786-F5EC-BE1D-83C304094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02CC0E6-383C-933F-9B04-6FFB07871736}"/>
              </a:ext>
            </a:extLst>
          </p:cNvPr>
          <p:cNvSpPr txBox="1"/>
          <p:nvPr/>
        </p:nvSpPr>
        <p:spPr>
          <a:xfrm>
            <a:off x="0" y="2219751"/>
            <a:ext cx="12359517" cy="2275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4396" b="1" dirty="0">
                <a:latin typeface="Meiryo UI" panose="020B0604030504040204" pitchFamily="50" charset="-128"/>
                <a:ea typeface="Meiryo UI" panose="020B0604030504040204" pitchFamily="50" charset="-128"/>
              </a:rPr>
              <a:t>衛星データで「宇宙から見る地球」や</a:t>
            </a:r>
            <a:br>
              <a:rPr lang="en-US" altLang="ja-JP" sz="4396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en-US" altLang="ja-JP" sz="4396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1199"/>
              </a:spcAft>
            </a:pPr>
            <a:r>
              <a:rPr lang="ja-JP" altLang="en-US" sz="4396" b="1" dirty="0">
                <a:latin typeface="Meiryo UI" panose="020B0604030504040204" pitchFamily="50" charset="-128"/>
                <a:ea typeface="Meiryo UI" panose="020B0604030504040204" pitchFamily="50" charset="-128"/>
              </a:rPr>
              <a:t>宇宙ビジネスが自分ゴトになるかも！</a:t>
            </a:r>
          </a:p>
        </p:txBody>
      </p:sp>
    </p:spTree>
    <p:extLst>
      <p:ext uri="{BB962C8B-B14F-4D97-AF65-F5344CB8AC3E}">
        <p14:creationId xmlns:p14="http://schemas.microsoft.com/office/powerpoint/2010/main" val="249204869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E2B7B-FD7F-7FC5-0726-BAA54E050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F91A95-7321-8B4A-CFD4-09B02F31C1D3}"/>
              </a:ext>
            </a:extLst>
          </p:cNvPr>
          <p:cNvSpPr txBox="1"/>
          <p:nvPr/>
        </p:nvSpPr>
        <p:spPr>
          <a:xfrm>
            <a:off x="0" y="2219751"/>
            <a:ext cx="12359517" cy="2429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4396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「人間の目」と「人工衛星の目」を</a:t>
            </a:r>
            <a:endParaRPr lang="en-US" altLang="ja-JP" sz="4396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1199"/>
              </a:spcAft>
            </a:pPr>
            <a:endParaRPr lang="en-US" altLang="ja-JP" sz="4396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1199"/>
              </a:spcAft>
            </a:pPr>
            <a:r>
              <a:rPr lang="ja-JP" altLang="en-US" sz="4396" b="1" dirty="0">
                <a:latin typeface="Meiryo UI" panose="020B0604030504040204" pitchFamily="50" charset="-128"/>
                <a:ea typeface="Meiryo UI" panose="020B0604030504040204" pitchFamily="50" charset="-128"/>
              </a:rPr>
              <a:t>組みあわせたら何を味わえる？</a:t>
            </a:r>
            <a:endParaRPr lang="en-US" altLang="ja-JP" sz="4396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94250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3D477-98F3-D72C-8B9B-BEABD0D94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E345198-AE30-A8AB-72DD-48662768B750}"/>
              </a:ext>
            </a:extLst>
          </p:cNvPr>
          <p:cNvSpPr txBox="1"/>
          <p:nvPr/>
        </p:nvSpPr>
        <p:spPr>
          <a:xfrm>
            <a:off x="601328" y="2937843"/>
            <a:ext cx="109893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88236">
              <a:defRPr/>
            </a:pPr>
            <a:r>
              <a:rPr lang="en-US" altLang="ja-JP" sz="4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(1) </a:t>
            </a:r>
            <a:r>
              <a:rPr lang="ja-JP" altLang="en-US" sz="4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なぜそう見えるかを衛星データで考えて味わう</a:t>
            </a:r>
            <a:endParaRPr lang="en-US" altLang="ja-JP" sz="4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7632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88035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15E5A-EED9-1C18-011B-676AAE76D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09EA4F5-154D-465F-621A-141494404B6E}"/>
              </a:ext>
            </a:extLst>
          </p:cNvPr>
          <p:cNvSpPr txBox="1"/>
          <p:nvPr/>
        </p:nvSpPr>
        <p:spPr>
          <a:xfrm>
            <a:off x="601328" y="2937843"/>
            <a:ext cx="10989344" cy="830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88236">
              <a:defRPr/>
            </a:pPr>
            <a:r>
              <a:rPr lang="ja-JP" altLang="en-US" sz="4795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地球にあるいろんな色</a:t>
            </a:r>
            <a:endParaRPr lang="en-US" altLang="ja-JP" sz="4795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20963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584E33-E577-F79E-0EE4-CD3F62726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C1164A-EE76-3E20-19CD-72402033C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D6DCCDE-5CBC-F725-1A3B-64EFD28D6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3133"/>
            <a:ext cx="12331700" cy="822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19C583-A6FB-2D6F-1D56-B4EB1EB6F5FB}"/>
              </a:ext>
            </a:extLst>
          </p:cNvPr>
          <p:cNvSpPr txBox="1"/>
          <p:nvPr/>
        </p:nvSpPr>
        <p:spPr>
          <a:xfrm>
            <a:off x="10991289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9836659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152E65-6330-A7DB-77E4-12CCB8E68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1A5F371-67D7-5841-0871-6524C4257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BB5F87B4-CA70-1740-3593-ABCC0E21C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0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4A5CD2F-C2A5-0F38-C70B-A4FF1F574584}"/>
              </a:ext>
            </a:extLst>
          </p:cNvPr>
          <p:cNvSpPr txBox="1"/>
          <p:nvPr/>
        </p:nvSpPr>
        <p:spPr>
          <a:xfrm>
            <a:off x="10991289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18117263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B129F2-FBC6-4CEC-AF47-B6F911D5C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B4DAD7A-44C1-FBD4-1CBA-3EFC118A3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DC51A81E-BB5E-D58F-00CB-F78733AF7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0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FDC575-2CBC-0191-738C-B853C78DACEA}"/>
              </a:ext>
            </a:extLst>
          </p:cNvPr>
          <p:cNvSpPr txBox="1"/>
          <p:nvPr/>
        </p:nvSpPr>
        <p:spPr>
          <a:xfrm>
            <a:off x="10991289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1269503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671AA1-DF6A-C569-72BC-B7FAC7381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74405DE-E477-D7D1-AF73-1C7BEC664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FC16833F-D679-67CE-D5CE-7E3223E27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ED79002-934D-0B0A-AAAB-4BE2A1E59AC5}"/>
              </a:ext>
            </a:extLst>
          </p:cNvPr>
          <p:cNvSpPr txBox="1"/>
          <p:nvPr/>
        </p:nvSpPr>
        <p:spPr>
          <a:xfrm>
            <a:off x="10991289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27274069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EA9D48-1E12-4EDF-E72F-9AE09640E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A419824-1F4C-022B-416B-845811168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8954B86-F9E2-7539-8022-4DADDEA87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18662"/>
            <a:ext cx="12180405" cy="812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BACB746-2BD3-2FD3-D249-3F8CE3753717}"/>
              </a:ext>
            </a:extLst>
          </p:cNvPr>
          <p:cNvSpPr txBox="1"/>
          <p:nvPr/>
        </p:nvSpPr>
        <p:spPr>
          <a:xfrm>
            <a:off x="10991289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25679782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334A36-E4B0-410C-ACDE-E430DE42A899}"/>
              </a:ext>
            </a:extLst>
          </p:cNvPr>
          <p:cNvSpPr txBox="1"/>
          <p:nvPr/>
        </p:nvSpPr>
        <p:spPr>
          <a:xfrm>
            <a:off x="504674" y="3013934"/>
            <a:ext cx="11182652" cy="8301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地球の色のちがいは何がポイント？</a:t>
            </a:r>
          </a:p>
        </p:txBody>
      </p:sp>
    </p:spTree>
    <p:extLst>
      <p:ext uri="{BB962C8B-B14F-4D97-AF65-F5344CB8AC3E}">
        <p14:creationId xmlns:p14="http://schemas.microsoft.com/office/powerpoint/2010/main" val="67485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D0B95-65FF-F6B7-20A4-A20EA295E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C36FA530-78F8-0256-DFF7-0D238A846A1E}"/>
              </a:ext>
            </a:extLst>
          </p:cNvPr>
          <p:cNvCxnSpPr/>
          <p:nvPr/>
        </p:nvCxnSpPr>
        <p:spPr>
          <a:xfrm>
            <a:off x="685086" y="5574811"/>
            <a:ext cx="4795605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D627BDC4-8B7B-BB8E-8987-CA07C6866067}"/>
              </a:ext>
            </a:extLst>
          </p:cNvPr>
          <p:cNvCxnSpPr/>
          <p:nvPr/>
        </p:nvCxnSpPr>
        <p:spPr>
          <a:xfrm flipV="1">
            <a:off x="2070483" y="2727897"/>
            <a:ext cx="0" cy="2085707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E190648B-0A02-2474-5F57-13E7DDD6DDED}"/>
              </a:ext>
            </a:extLst>
          </p:cNvPr>
          <p:cNvCxnSpPr/>
          <p:nvPr/>
        </p:nvCxnSpPr>
        <p:spPr>
          <a:xfrm flipV="1">
            <a:off x="2907811" y="2727897"/>
            <a:ext cx="0" cy="2085707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DE194937-E292-9E65-26DA-84F3E3C237F4}"/>
              </a:ext>
            </a:extLst>
          </p:cNvPr>
          <p:cNvCxnSpPr/>
          <p:nvPr/>
        </p:nvCxnSpPr>
        <p:spPr>
          <a:xfrm flipV="1">
            <a:off x="3714691" y="2727897"/>
            <a:ext cx="0" cy="2085707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グラフィックス 8" descr="雲 枠線">
            <a:extLst>
              <a:ext uri="{FF2B5EF4-FFF2-40B4-BE49-F238E27FC236}">
                <a16:creationId xmlns:a16="http://schemas.microsoft.com/office/drawing/2014/main" id="{10E94E7E-2FBF-7FFC-E01B-F7CA79073C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17932" y="-303503"/>
            <a:ext cx="3379759" cy="3379759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B8B5114-3AE7-1721-DA14-1F2C4597BBFC}"/>
              </a:ext>
            </a:extLst>
          </p:cNvPr>
          <p:cNvSpPr txBox="1"/>
          <p:nvPr/>
        </p:nvSpPr>
        <p:spPr>
          <a:xfrm>
            <a:off x="5112775" y="1891719"/>
            <a:ext cx="6729071" cy="41967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997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水分をふくむ空気が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2997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空に上がって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2997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中の水分がひえると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2997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白い雲になる</a:t>
            </a:r>
          </a:p>
        </p:txBody>
      </p:sp>
    </p:spTree>
    <p:extLst>
      <p:ext uri="{BB962C8B-B14F-4D97-AF65-F5344CB8AC3E}">
        <p14:creationId xmlns:p14="http://schemas.microsoft.com/office/powerpoint/2010/main" val="197368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0AF7D-D148-5B70-5F4D-F1B6D235E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グラフィックス 8" descr="雲 枠線">
            <a:extLst>
              <a:ext uri="{FF2B5EF4-FFF2-40B4-BE49-F238E27FC236}">
                <a16:creationId xmlns:a16="http://schemas.microsoft.com/office/drawing/2014/main" id="{C47277E0-D9EF-3C86-8805-F1037329E7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17932" y="-303503"/>
            <a:ext cx="3379759" cy="3379759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E883166-617F-1B65-41A9-5B0EE3881F24}"/>
              </a:ext>
            </a:extLst>
          </p:cNvPr>
          <p:cNvSpPr txBox="1"/>
          <p:nvPr/>
        </p:nvSpPr>
        <p:spPr>
          <a:xfrm>
            <a:off x="5112775" y="1891719"/>
            <a:ext cx="6729071" cy="1952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997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雲から雨がふり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2997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緑色の植物がそだつ</a:t>
            </a:r>
          </a:p>
        </p:txBody>
      </p:sp>
      <p:pic>
        <p:nvPicPr>
          <p:cNvPr id="3074" name="Picture 2" descr="水滴のアイコン | SOZAIC.com">
            <a:extLst>
              <a:ext uri="{FF2B5EF4-FFF2-40B4-BE49-F238E27FC236}">
                <a16:creationId xmlns:a16="http://schemas.microsoft.com/office/drawing/2014/main" id="{3288EB81-9B5F-DB93-9C70-5903D844B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205" y="2472616"/>
            <a:ext cx="424201" cy="69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水滴のアイコン | SOZAIC.com">
            <a:extLst>
              <a:ext uri="{FF2B5EF4-FFF2-40B4-BE49-F238E27FC236}">
                <a16:creationId xmlns:a16="http://schemas.microsoft.com/office/drawing/2014/main" id="{39A69D34-D8F4-E148-78DE-D9D571844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204" y="3275723"/>
            <a:ext cx="424201" cy="69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水滴のアイコン | SOZAIC.com">
            <a:extLst>
              <a:ext uri="{FF2B5EF4-FFF2-40B4-BE49-F238E27FC236}">
                <a16:creationId xmlns:a16="http://schemas.microsoft.com/office/drawing/2014/main" id="{74044F1E-AB6B-8062-AFFF-9EC0F92B9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204" y="4108388"/>
            <a:ext cx="424201" cy="69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水滴のアイコン | SOZAIC.com">
            <a:extLst>
              <a:ext uri="{FF2B5EF4-FFF2-40B4-BE49-F238E27FC236}">
                <a16:creationId xmlns:a16="http://schemas.microsoft.com/office/drawing/2014/main" id="{D832A9BE-AF52-9947-42C2-ACA916E19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185" y="2472616"/>
            <a:ext cx="424201" cy="69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水滴のアイコン | SOZAIC.com">
            <a:extLst>
              <a:ext uri="{FF2B5EF4-FFF2-40B4-BE49-F238E27FC236}">
                <a16:creationId xmlns:a16="http://schemas.microsoft.com/office/drawing/2014/main" id="{1938145E-E924-87AD-4E44-53B4971C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184" y="3275723"/>
            <a:ext cx="424201" cy="69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水滴のアイコン | SOZAIC.com">
            <a:extLst>
              <a:ext uri="{FF2B5EF4-FFF2-40B4-BE49-F238E27FC236}">
                <a16:creationId xmlns:a16="http://schemas.microsoft.com/office/drawing/2014/main" id="{C994F65A-0173-BC9A-5018-6ED917327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184" y="4108388"/>
            <a:ext cx="424201" cy="69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水滴のアイコン | SOZAIC.com">
            <a:extLst>
              <a:ext uri="{FF2B5EF4-FFF2-40B4-BE49-F238E27FC236}">
                <a16:creationId xmlns:a16="http://schemas.microsoft.com/office/drawing/2014/main" id="{4FB0AB86-8E48-A61C-CED6-4617D97FD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059" y="2475863"/>
            <a:ext cx="424201" cy="69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水滴のアイコン | SOZAIC.com">
            <a:extLst>
              <a:ext uri="{FF2B5EF4-FFF2-40B4-BE49-F238E27FC236}">
                <a16:creationId xmlns:a16="http://schemas.microsoft.com/office/drawing/2014/main" id="{BC202250-9E4F-B47C-DECE-08F90C84A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058" y="3278971"/>
            <a:ext cx="424201" cy="69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水滴のアイコン | SOZAIC.com">
            <a:extLst>
              <a:ext uri="{FF2B5EF4-FFF2-40B4-BE49-F238E27FC236}">
                <a16:creationId xmlns:a16="http://schemas.microsoft.com/office/drawing/2014/main" id="{86C6BA46-F7F6-C689-2970-9E824948C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058" y="4111635"/>
            <a:ext cx="424201" cy="69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季節ごとの木アイコンセット（png・CSeps）：イラスト無料">
            <a:extLst>
              <a:ext uri="{FF2B5EF4-FFF2-40B4-BE49-F238E27FC236}">
                <a16:creationId xmlns:a16="http://schemas.microsoft.com/office/drawing/2014/main" id="{AC957959-9A8C-DDDE-70F2-CA99F3BBF3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81" t="-48917" r="-729" b="48917"/>
          <a:stretch/>
        </p:blipFill>
        <p:spPr bwMode="auto">
          <a:xfrm>
            <a:off x="1118110" y="3975596"/>
            <a:ext cx="1109984" cy="214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季節ごとの木アイコンセット（png・CSeps）：イラスト無料">
            <a:extLst>
              <a:ext uri="{FF2B5EF4-FFF2-40B4-BE49-F238E27FC236}">
                <a16:creationId xmlns:a16="http://schemas.microsoft.com/office/drawing/2014/main" id="{923F096F-B2F8-C6C4-5443-298C1EF268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81" t="-48917" r="-729" b="48917"/>
          <a:stretch/>
        </p:blipFill>
        <p:spPr bwMode="auto">
          <a:xfrm>
            <a:off x="2290640" y="3975596"/>
            <a:ext cx="1109984" cy="214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季節ごとの木アイコンセット（png・CSeps）：イラスト無料">
            <a:extLst>
              <a:ext uri="{FF2B5EF4-FFF2-40B4-BE49-F238E27FC236}">
                <a16:creationId xmlns:a16="http://schemas.microsoft.com/office/drawing/2014/main" id="{241C658C-2963-D071-846A-6499134FD7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81" t="-48917" r="-729" b="48917"/>
          <a:stretch/>
        </p:blipFill>
        <p:spPr bwMode="auto">
          <a:xfrm>
            <a:off x="3487707" y="3975596"/>
            <a:ext cx="1109984" cy="214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87FBC3F8-35E8-B2B9-5D34-B0F70DF9D9E2}"/>
              </a:ext>
            </a:extLst>
          </p:cNvPr>
          <p:cNvCxnSpPr/>
          <p:nvPr/>
        </p:nvCxnSpPr>
        <p:spPr>
          <a:xfrm>
            <a:off x="595177" y="6230110"/>
            <a:ext cx="4795605" cy="0"/>
          </a:xfrm>
          <a:prstGeom prst="line">
            <a:avLst/>
          </a:prstGeom>
          <a:ln w="76200">
            <a:solidFill>
              <a:srgbClr val="D79C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68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80A20-3349-CC4E-A1E2-5F509024A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グラフィックス 8" descr="雲 枠線">
            <a:extLst>
              <a:ext uri="{FF2B5EF4-FFF2-40B4-BE49-F238E27FC236}">
                <a16:creationId xmlns:a16="http://schemas.microsoft.com/office/drawing/2014/main" id="{49E9E9D4-0721-9859-85EA-361DEA17E5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17932" y="-303503"/>
            <a:ext cx="3379759" cy="3379759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8B35EB1-2A33-D6EB-79CE-114BE8A9F886}"/>
              </a:ext>
            </a:extLst>
          </p:cNvPr>
          <p:cNvSpPr txBox="1"/>
          <p:nvPr/>
        </p:nvSpPr>
        <p:spPr>
          <a:xfrm>
            <a:off x="5112775" y="1891719"/>
            <a:ext cx="6729071" cy="1952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997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雲から雪がふり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2997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白い雪景色になる</a:t>
            </a:r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2123C1A6-569C-9F21-8A8F-365D4E653F6F}"/>
              </a:ext>
            </a:extLst>
          </p:cNvPr>
          <p:cNvCxnSpPr/>
          <p:nvPr/>
        </p:nvCxnSpPr>
        <p:spPr>
          <a:xfrm>
            <a:off x="595177" y="6230110"/>
            <a:ext cx="479560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グラフィックス 3" descr="雪の結晶 枠線">
            <a:extLst>
              <a:ext uri="{FF2B5EF4-FFF2-40B4-BE49-F238E27FC236}">
                <a16:creationId xmlns:a16="http://schemas.microsoft.com/office/drawing/2014/main" id="{96406E98-7CC4-2C3F-2F0C-DCE02A0862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54734" y="2332554"/>
            <a:ext cx="913448" cy="913448"/>
          </a:xfrm>
          <a:prstGeom prst="rect">
            <a:avLst/>
          </a:prstGeom>
        </p:spPr>
      </p:pic>
      <p:pic>
        <p:nvPicPr>
          <p:cNvPr id="5" name="グラフィックス 4" descr="雪の結晶 枠線">
            <a:extLst>
              <a:ext uri="{FF2B5EF4-FFF2-40B4-BE49-F238E27FC236}">
                <a16:creationId xmlns:a16="http://schemas.microsoft.com/office/drawing/2014/main" id="{BAE1EBDA-42B0-08FA-9D4C-61F5CF12A3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54734" y="3198138"/>
            <a:ext cx="913448" cy="913448"/>
          </a:xfrm>
          <a:prstGeom prst="rect">
            <a:avLst/>
          </a:prstGeom>
        </p:spPr>
      </p:pic>
      <p:pic>
        <p:nvPicPr>
          <p:cNvPr id="6" name="グラフィックス 5" descr="雪の結晶 枠線">
            <a:extLst>
              <a:ext uri="{FF2B5EF4-FFF2-40B4-BE49-F238E27FC236}">
                <a16:creationId xmlns:a16="http://schemas.microsoft.com/office/drawing/2014/main" id="{D2621851-E785-24E7-747E-38D78B2333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54734" y="4060792"/>
            <a:ext cx="913448" cy="913448"/>
          </a:xfrm>
          <a:prstGeom prst="rect">
            <a:avLst/>
          </a:prstGeom>
        </p:spPr>
      </p:pic>
      <p:pic>
        <p:nvPicPr>
          <p:cNvPr id="7" name="グラフィックス 6" descr="雪の結晶 枠線">
            <a:extLst>
              <a:ext uri="{FF2B5EF4-FFF2-40B4-BE49-F238E27FC236}">
                <a16:creationId xmlns:a16="http://schemas.microsoft.com/office/drawing/2014/main" id="{55860ADF-36EF-F626-5CB1-C1E0C137B8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4302" y="2353562"/>
            <a:ext cx="913448" cy="913448"/>
          </a:xfrm>
          <a:prstGeom prst="rect">
            <a:avLst/>
          </a:prstGeom>
        </p:spPr>
      </p:pic>
      <p:pic>
        <p:nvPicPr>
          <p:cNvPr id="14" name="グラフィックス 13" descr="雪の結晶 枠線">
            <a:extLst>
              <a:ext uri="{FF2B5EF4-FFF2-40B4-BE49-F238E27FC236}">
                <a16:creationId xmlns:a16="http://schemas.microsoft.com/office/drawing/2014/main" id="{0D56C85F-0449-7413-2FD0-9BB9979D7F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4302" y="3219146"/>
            <a:ext cx="913448" cy="913448"/>
          </a:xfrm>
          <a:prstGeom prst="rect">
            <a:avLst/>
          </a:prstGeom>
        </p:spPr>
      </p:pic>
      <p:pic>
        <p:nvPicPr>
          <p:cNvPr id="15" name="グラフィックス 14" descr="雪の結晶 枠線">
            <a:extLst>
              <a:ext uri="{FF2B5EF4-FFF2-40B4-BE49-F238E27FC236}">
                <a16:creationId xmlns:a16="http://schemas.microsoft.com/office/drawing/2014/main" id="{0E8FE5CF-5380-B433-FEF0-DAA2843797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4302" y="4081800"/>
            <a:ext cx="913448" cy="913448"/>
          </a:xfrm>
          <a:prstGeom prst="rect">
            <a:avLst/>
          </a:prstGeom>
        </p:spPr>
      </p:pic>
      <p:pic>
        <p:nvPicPr>
          <p:cNvPr id="16" name="グラフィックス 15" descr="雪の結晶 枠線">
            <a:extLst>
              <a:ext uri="{FF2B5EF4-FFF2-40B4-BE49-F238E27FC236}">
                <a16:creationId xmlns:a16="http://schemas.microsoft.com/office/drawing/2014/main" id="{08B9AB87-7013-FE7B-7724-61A928CA56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1273" y="2380420"/>
            <a:ext cx="913448" cy="913448"/>
          </a:xfrm>
          <a:prstGeom prst="rect">
            <a:avLst/>
          </a:prstGeom>
        </p:spPr>
      </p:pic>
      <p:pic>
        <p:nvPicPr>
          <p:cNvPr id="27" name="グラフィックス 26" descr="雪の結晶 枠線">
            <a:extLst>
              <a:ext uri="{FF2B5EF4-FFF2-40B4-BE49-F238E27FC236}">
                <a16:creationId xmlns:a16="http://schemas.microsoft.com/office/drawing/2014/main" id="{32BE0E0F-48BC-EBEC-2212-AE9DA88827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1273" y="3246003"/>
            <a:ext cx="913448" cy="913448"/>
          </a:xfrm>
          <a:prstGeom prst="rect">
            <a:avLst/>
          </a:prstGeom>
        </p:spPr>
      </p:pic>
      <p:pic>
        <p:nvPicPr>
          <p:cNvPr id="28" name="グラフィックス 27" descr="雪の結晶 枠線">
            <a:extLst>
              <a:ext uri="{FF2B5EF4-FFF2-40B4-BE49-F238E27FC236}">
                <a16:creationId xmlns:a16="http://schemas.microsoft.com/office/drawing/2014/main" id="{E9DC804E-D256-C90A-C3DF-82A6A3F660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1273" y="4108657"/>
            <a:ext cx="913448" cy="91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8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DFFC5-3F90-7EE3-6172-32555C794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4D3FEAA-D76B-32AC-DA38-26EF5D0918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900000">
            <a:off x="5497376" y="153236"/>
            <a:ext cx="8307873" cy="5538582"/>
          </a:xfrm>
          <a:prstGeom prst="rect">
            <a:avLst/>
          </a:prstGeom>
        </p:spPr>
      </p:pic>
      <p:sp>
        <p:nvSpPr>
          <p:cNvPr id="12" name="タイトル 1">
            <a:extLst>
              <a:ext uri="{FF2B5EF4-FFF2-40B4-BE49-F238E27FC236}">
                <a16:creationId xmlns:a16="http://schemas.microsoft.com/office/drawing/2014/main" id="{99F3B88E-F299-EE56-E598-DFBD7CC59E1B}"/>
              </a:ext>
            </a:extLst>
          </p:cNvPr>
          <p:cNvSpPr txBox="1">
            <a:spLocks/>
          </p:cNvSpPr>
          <p:nvPr/>
        </p:nvSpPr>
        <p:spPr>
          <a:xfrm>
            <a:off x="214360" y="1829343"/>
            <a:ext cx="7888777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特別授業</a:t>
            </a:r>
            <a:endParaRPr lang="ja-JP" altLang="en-US" sz="4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タイトル 1">
            <a:extLst>
              <a:ext uri="{FF2B5EF4-FFF2-40B4-BE49-F238E27FC236}">
                <a16:creationId xmlns:a16="http://schemas.microsoft.com/office/drawing/2014/main" id="{306A8543-A39C-7DC4-4505-45333240E329}"/>
              </a:ext>
            </a:extLst>
          </p:cNvPr>
          <p:cNvSpPr txBox="1">
            <a:spLocks/>
          </p:cNvSpPr>
          <p:nvPr/>
        </p:nvSpPr>
        <p:spPr>
          <a:xfrm>
            <a:off x="-83052" y="3039904"/>
            <a:ext cx="8483600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ja-JP" altLang="en-US" sz="4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～宇宙から見る地球～</a:t>
            </a:r>
            <a:endParaRPr lang="ja-JP" altLang="en-US" sz="4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DEFF0D-2816-69F2-93EE-CF0842A35FC6}"/>
              </a:ext>
            </a:extLst>
          </p:cNvPr>
          <p:cNvSpPr txBox="1"/>
          <p:nvPr/>
        </p:nvSpPr>
        <p:spPr>
          <a:xfrm>
            <a:off x="10991289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©JAXA/NASA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6C9F4332-B184-254A-8EB4-1542F1419D2C}"/>
              </a:ext>
            </a:extLst>
          </p:cNvPr>
          <p:cNvSpPr txBox="1">
            <a:spLocks/>
          </p:cNvSpPr>
          <p:nvPr/>
        </p:nvSpPr>
        <p:spPr>
          <a:xfrm>
            <a:off x="-83052" y="4250465"/>
            <a:ext cx="8483600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altLang="ja-JP" sz="4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Day 2</a:t>
            </a:r>
            <a:endParaRPr lang="ja-JP" altLang="en-US" sz="4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0964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CDC12-A375-BC4C-84D2-FC8BBCC43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48F443D-D610-E8E1-20B0-31B63BF40225}"/>
              </a:ext>
            </a:extLst>
          </p:cNvPr>
          <p:cNvSpPr txBox="1"/>
          <p:nvPr/>
        </p:nvSpPr>
        <p:spPr>
          <a:xfrm>
            <a:off x="4907028" y="1891719"/>
            <a:ext cx="6934818" cy="1952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997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空気の水分がないと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2997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赤や茶色の土だけになる</a:t>
            </a:r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73D35B7C-5A7C-3ADC-CB3B-69F32CE823C5}"/>
              </a:ext>
            </a:extLst>
          </p:cNvPr>
          <p:cNvCxnSpPr/>
          <p:nvPr/>
        </p:nvCxnSpPr>
        <p:spPr>
          <a:xfrm>
            <a:off x="595177" y="6230110"/>
            <a:ext cx="4795605" cy="0"/>
          </a:xfrm>
          <a:prstGeom prst="line">
            <a:avLst/>
          </a:prstGeom>
          <a:ln w="76200">
            <a:solidFill>
              <a:srgbClr val="D79C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095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C9560-5AC7-BE33-A4C4-3FCE7044C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B0E3DE65-2C50-AF3E-04DA-2113DADC4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30104"/>
              </a:clrFrom>
              <a:clrTo>
                <a:srgbClr val="0301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10" y="417678"/>
            <a:ext cx="6015675" cy="602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フローチャート: 結合子 1">
            <a:extLst>
              <a:ext uri="{FF2B5EF4-FFF2-40B4-BE49-F238E27FC236}">
                <a16:creationId xmlns:a16="http://schemas.microsoft.com/office/drawing/2014/main" id="{2912C9EA-2861-8DB2-B200-598817323E19}"/>
              </a:ext>
            </a:extLst>
          </p:cNvPr>
          <p:cNvSpPr/>
          <p:nvPr/>
        </p:nvSpPr>
        <p:spPr>
          <a:xfrm>
            <a:off x="7095036" y="4060298"/>
            <a:ext cx="719251" cy="719251"/>
          </a:xfrm>
          <a:prstGeom prst="flowChartConnector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798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フローチャート: 結合子 2">
            <a:extLst>
              <a:ext uri="{FF2B5EF4-FFF2-40B4-BE49-F238E27FC236}">
                <a16:creationId xmlns:a16="http://schemas.microsoft.com/office/drawing/2014/main" id="{B5B1CEF0-440B-656F-4822-2534F51FEE4D}"/>
              </a:ext>
            </a:extLst>
          </p:cNvPr>
          <p:cNvSpPr/>
          <p:nvPr/>
        </p:nvSpPr>
        <p:spPr>
          <a:xfrm>
            <a:off x="8747864" y="4419924"/>
            <a:ext cx="251738" cy="251738"/>
          </a:xfrm>
          <a:prstGeom prst="flowChartConnector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798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ローチャート: 結合子 3">
            <a:extLst>
              <a:ext uri="{FF2B5EF4-FFF2-40B4-BE49-F238E27FC236}">
                <a16:creationId xmlns:a16="http://schemas.microsoft.com/office/drawing/2014/main" id="{83C768D2-BC2B-0D1C-E9DB-83F99E2B9836}"/>
              </a:ext>
            </a:extLst>
          </p:cNvPr>
          <p:cNvSpPr/>
          <p:nvPr/>
        </p:nvSpPr>
        <p:spPr>
          <a:xfrm>
            <a:off x="9971305" y="4635699"/>
            <a:ext cx="35963" cy="35963"/>
          </a:xfrm>
          <a:prstGeom prst="flowChartConnector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798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CBA018BF-A2AB-4D85-219F-7F6B8D1058A9}"/>
              </a:ext>
            </a:extLst>
          </p:cNvPr>
          <p:cNvCxnSpPr>
            <a:cxnSpLocks/>
          </p:cNvCxnSpPr>
          <p:nvPr/>
        </p:nvCxnSpPr>
        <p:spPr>
          <a:xfrm flipH="1">
            <a:off x="7454662" y="1403396"/>
            <a:ext cx="553237" cy="26569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8D86862-7645-626A-41EC-8BCF6E51E2BB}"/>
              </a:ext>
            </a:extLst>
          </p:cNvPr>
          <p:cNvSpPr txBox="1"/>
          <p:nvPr/>
        </p:nvSpPr>
        <p:spPr>
          <a:xfrm>
            <a:off x="3530233" y="814824"/>
            <a:ext cx="11182652" cy="584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地球の水全部の量</a:t>
            </a:r>
            <a:r>
              <a:rPr lang="en-US" altLang="ja-JP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海水含む</a:t>
            </a:r>
            <a:r>
              <a:rPr lang="en-US" altLang="ja-JP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ja-JP" altLang="en-US" sz="319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9404348-1BBA-8150-A944-C21F13946A54}"/>
              </a:ext>
            </a:extLst>
          </p:cNvPr>
          <p:cNvSpPr txBox="1"/>
          <p:nvPr/>
        </p:nvSpPr>
        <p:spPr>
          <a:xfrm>
            <a:off x="4415942" y="2274240"/>
            <a:ext cx="11182652" cy="584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地球の淡水の量</a:t>
            </a:r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18317552-D92D-59AB-349A-EDD6366CDAE5}"/>
              </a:ext>
            </a:extLst>
          </p:cNvPr>
          <p:cNvCxnSpPr>
            <a:cxnSpLocks/>
          </p:cNvCxnSpPr>
          <p:nvPr/>
        </p:nvCxnSpPr>
        <p:spPr>
          <a:xfrm flipH="1">
            <a:off x="8873732" y="2858406"/>
            <a:ext cx="341888" cy="14528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05ACD890-D1C0-A8A0-E680-B3BF4AF70859}"/>
              </a:ext>
            </a:extLst>
          </p:cNvPr>
          <p:cNvCxnSpPr>
            <a:cxnSpLocks/>
          </p:cNvCxnSpPr>
          <p:nvPr/>
        </p:nvCxnSpPr>
        <p:spPr>
          <a:xfrm flipV="1">
            <a:off x="9307447" y="4695004"/>
            <a:ext cx="641321" cy="6443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B104440-3B32-1A6D-CE01-B45153F7F5FF}"/>
              </a:ext>
            </a:extLst>
          </p:cNvPr>
          <p:cNvSpPr txBox="1"/>
          <p:nvPr/>
        </p:nvSpPr>
        <p:spPr>
          <a:xfrm>
            <a:off x="3770688" y="5621818"/>
            <a:ext cx="11182652" cy="584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3197" b="1" dirty="0">
                <a:latin typeface="Meiryo UI" panose="020B0604030504040204" pitchFamily="50" charset="-128"/>
                <a:ea typeface="Meiryo UI" panose="020B0604030504040204" pitchFamily="50" charset="-128"/>
              </a:rPr>
              <a:t>川や湖のすぐに使える水の量</a:t>
            </a:r>
          </a:p>
        </p:txBody>
      </p:sp>
    </p:spTree>
    <p:extLst>
      <p:ext uri="{BB962C8B-B14F-4D97-AF65-F5344CB8AC3E}">
        <p14:creationId xmlns:p14="http://schemas.microsoft.com/office/powerpoint/2010/main" val="149814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024D0-9B67-2954-E80E-7708424BB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5388E0E-0834-EA6B-D571-116BBEA1CFD1}"/>
              </a:ext>
            </a:extLst>
          </p:cNvPr>
          <p:cNvSpPr txBox="1"/>
          <p:nvPr/>
        </p:nvSpPr>
        <p:spPr>
          <a:xfrm>
            <a:off x="541187" y="2050667"/>
            <a:ext cx="11182652" cy="2613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衛星の雨量データで、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1199"/>
              </a:spcAft>
            </a:pP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spcAft>
                <a:spcPts val="1199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地球の色の見た目が想像できる</a:t>
            </a:r>
          </a:p>
        </p:txBody>
      </p:sp>
    </p:spTree>
    <p:extLst>
      <p:ext uri="{BB962C8B-B14F-4D97-AF65-F5344CB8AC3E}">
        <p14:creationId xmlns:p14="http://schemas.microsoft.com/office/powerpoint/2010/main" val="2724403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9B8E1-5837-E2D1-C070-D39C0729A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C629EA8-D7E5-8BD8-E1C3-E566C7E6F3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01" t="25391" r="21347" b="11739"/>
          <a:stretch/>
        </p:blipFill>
        <p:spPr>
          <a:xfrm>
            <a:off x="0" y="2775"/>
            <a:ext cx="12289142" cy="640501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EE94F2-23C6-07EE-FF5C-FE20644E38C4}"/>
              </a:ext>
            </a:extLst>
          </p:cNvPr>
          <p:cNvSpPr txBox="1"/>
          <p:nvPr/>
        </p:nvSpPr>
        <p:spPr>
          <a:xfrm>
            <a:off x="-65246" y="6549158"/>
            <a:ext cx="8373278" cy="307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99" dirty="0"/>
              <a:t>🄫</a:t>
            </a:r>
            <a:r>
              <a:rPr lang="en-US" altLang="ja-JP" sz="1399" dirty="0"/>
              <a:t>JAXA/EORC </a:t>
            </a:r>
            <a:r>
              <a:rPr lang="en-US" altLang="ja-JP" sz="1399" dirty="0" err="1"/>
              <a:t>GSMaP</a:t>
            </a:r>
            <a:r>
              <a:rPr lang="en-US" altLang="ja-JP" sz="1399" dirty="0"/>
              <a:t>, NASA Blue Marble</a:t>
            </a:r>
            <a:endParaRPr lang="ja-JP" altLang="en-US" sz="1399" dirty="0"/>
          </a:p>
        </p:txBody>
      </p:sp>
    </p:spTree>
    <p:extLst>
      <p:ext uri="{BB962C8B-B14F-4D97-AF65-F5344CB8AC3E}">
        <p14:creationId xmlns:p14="http://schemas.microsoft.com/office/powerpoint/2010/main" val="313939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48842-98D3-7A4A-52E9-1BA8709FF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881CCDE-D691-8BCC-9C93-7CAFC4ABFB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01" t="25391" r="21347" b="11739"/>
          <a:stretch/>
        </p:blipFill>
        <p:spPr>
          <a:xfrm>
            <a:off x="0" y="2775"/>
            <a:ext cx="12289142" cy="640501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EBCF6D1-0326-0C5B-4449-518A096684A1}"/>
              </a:ext>
            </a:extLst>
          </p:cNvPr>
          <p:cNvSpPr txBox="1"/>
          <p:nvPr/>
        </p:nvSpPr>
        <p:spPr>
          <a:xfrm>
            <a:off x="-65246" y="6549158"/>
            <a:ext cx="8373278" cy="307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99" dirty="0"/>
              <a:t>🄫</a:t>
            </a:r>
            <a:r>
              <a:rPr lang="en-US" altLang="ja-JP" sz="1399" dirty="0"/>
              <a:t>JAXA/EORC </a:t>
            </a:r>
            <a:r>
              <a:rPr lang="en-US" altLang="ja-JP" sz="1399" dirty="0" err="1"/>
              <a:t>GSMaP</a:t>
            </a:r>
            <a:r>
              <a:rPr lang="en-US" altLang="ja-JP" sz="1399" dirty="0"/>
              <a:t>, NASA Blue Marble</a:t>
            </a:r>
            <a:endParaRPr lang="ja-JP" altLang="en-US" sz="1399" dirty="0"/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8A152C9A-C951-3C09-7B76-EC84F77167C5}"/>
              </a:ext>
            </a:extLst>
          </p:cNvPr>
          <p:cNvSpPr/>
          <p:nvPr/>
        </p:nvSpPr>
        <p:spPr>
          <a:xfrm>
            <a:off x="4197096" y="4398264"/>
            <a:ext cx="2020824" cy="10972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E259719-AB33-8E43-818A-CFC96E625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473B-D27C-438E-A1D5-C48B0A3ACFB3}" type="slidenum">
              <a:rPr kumimoji="1" lang="ja-JP" altLang="en-US" smtClean="0"/>
              <a:t>75</a:t>
            </a:fld>
            <a:endParaRPr kumimoji="1" lang="ja-JP" altLang="en-US"/>
          </a:p>
        </p:txBody>
      </p:sp>
      <p:pic>
        <p:nvPicPr>
          <p:cNvPr id="3" name="コンテンツ プレースホルダー 4" descr="テーブル, ケーキ, 皿, 持つ が含まれている画像&#10;&#10;自動的に生成された説明">
            <a:extLst>
              <a:ext uri="{FF2B5EF4-FFF2-40B4-BE49-F238E27FC236}">
                <a16:creationId xmlns:a16="http://schemas.microsoft.com/office/drawing/2014/main" id="{12DF75F9-A818-52AF-04AA-8D86F2510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2637"/>
            <a:ext cx="12176928" cy="8127862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866FCED8-B1E8-D33B-AC4B-86270726EFAB}"/>
              </a:ext>
            </a:extLst>
          </p:cNvPr>
          <p:cNvSpPr txBox="1">
            <a:spLocks/>
          </p:cNvSpPr>
          <p:nvPr/>
        </p:nvSpPr>
        <p:spPr>
          <a:xfrm>
            <a:off x="-1144077" y="6564613"/>
            <a:ext cx="4876330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🄫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2024 Sony Group Corporation</a:t>
            </a:r>
          </a:p>
        </p:txBody>
      </p:sp>
    </p:spTree>
    <p:extLst>
      <p:ext uri="{BB962C8B-B14F-4D97-AF65-F5344CB8AC3E}">
        <p14:creationId xmlns:p14="http://schemas.microsoft.com/office/powerpoint/2010/main" val="209912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BD680-B832-1BA7-9F53-B8617C86B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1836BC8-19DB-FC76-C7D7-A739D38FBF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01" t="25391" r="21347" b="11739"/>
          <a:stretch/>
        </p:blipFill>
        <p:spPr>
          <a:xfrm>
            <a:off x="0" y="2775"/>
            <a:ext cx="12289142" cy="640501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225B54C-82E5-841D-4923-4EB64C9BD93A}"/>
              </a:ext>
            </a:extLst>
          </p:cNvPr>
          <p:cNvSpPr txBox="1"/>
          <p:nvPr/>
        </p:nvSpPr>
        <p:spPr>
          <a:xfrm>
            <a:off x="-65246" y="6549158"/>
            <a:ext cx="8373278" cy="307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99" dirty="0"/>
              <a:t>🄫</a:t>
            </a:r>
            <a:r>
              <a:rPr lang="en-US" altLang="ja-JP" sz="1399" dirty="0"/>
              <a:t>JAXA/EORC </a:t>
            </a:r>
            <a:r>
              <a:rPr lang="en-US" altLang="ja-JP" sz="1399" dirty="0" err="1"/>
              <a:t>GSMaP</a:t>
            </a:r>
            <a:r>
              <a:rPr lang="en-US" altLang="ja-JP" sz="1399" dirty="0"/>
              <a:t>, NASA Blue Marble</a:t>
            </a:r>
            <a:endParaRPr lang="ja-JP" altLang="en-US" sz="1399" dirty="0"/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DF638541-0D36-83A3-BA50-153AA0813175}"/>
              </a:ext>
            </a:extLst>
          </p:cNvPr>
          <p:cNvSpPr/>
          <p:nvPr/>
        </p:nvSpPr>
        <p:spPr>
          <a:xfrm>
            <a:off x="146304" y="2656642"/>
            <a:ext cx="2020824" cy="10972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032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6CFFA83-FD70-E314-4DFB-DABD5AC9D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473B-D27C-438E-A1D5-C48B0A3ACFB3}" type="slidenum">
              <a:rPr kumimoji="1" lang="ja-JP" altLang="en-US" smtClean="0"/>
              <a:t>77</a:t>
            </a:fld>
            <a:endParaRPr kumimoji="1" lang="ja-JP" altLang="en-US"/>
          </a:p>
        </p:txBody>
      </p:sp>
      <p:pic>
        <p:nvPicPr>
          <p:cNvPr id="3" name="コンテンツ プレースホルダー 4" descr="座る, テーブル, 横, 覆い が含まれている画像&#10;&#10;自動的に生成された説明">
            <a:extLst>
              <a:ext uri="{FF2B5EF4-FFF2-40B4-BE49-F238E27FC236}">
                <a16:creationId xmlns:a16="http://schemas.microsoft.com/office/drawing/2014/main" id="{8AE0CBAB-0D5B-7184-B43D-769F580FF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2" y="2775"/>
            <a:ext cx="12176928" cy="8127862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9CE82220-9A39-D5D0-7B54-BE7766E442E4}"/>
              </a:ext>
            </a:extLst>
          </p:cNvPr>
          <p:cNvSpPr txBox="1">
            <a:spLocks/>
          </p:cNvSpPr>
          <p:nvPr/>
        </p:nvSpPr>
        <p:spPr>
          <a:xfrm>
            <a:off x="-1144077" y="6564613"/>
            <a:ext cx="4876330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🄫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2024 Sony Group Corporation</a:t>
            </a:r>
          </a:p>
        </p:txBody>
      </p:sp>
    </p:spTree>
    <p:extLst>
      <p:ext uri="{BB962C8B-B14F-4D97-AF65-F5344CB8AC3E}">
        <p14:creationId xmlns:p14="http://schemas.microsoft.com/office/powerpoint/2010/main" val="19128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6CFFA83-FD70-E314-4DFB-DABD5AC9D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473B-D27C-438E-A1D5-C48B0A3ACFB3}" type="slidenum">
              <a:rPr kumimoji="1" lang="ja-JP" altLang="en-US" smtClean="0"/>
              <a:t>78</a:t>
            </a:fld>
            <a:endParaRPr kumimoji="1" lang="ja-JP" altLang="en-US"/>
          </a:p>
        </p:txBody>
      </p:sp>
      <p:pic>
        <p:nvPicPr>
          <p:cNvPr id="3" name="コンテンツ プレースホルダー 4" descr="座る, テーブル, 横, 覆い が含まれている画像&#10;&#10;自動的に生成された説明">
            <a:extLst>
              <a:ext uri="{FF2B5EF4-FFF2-40B4-BE49-F238E27FC236}">
                <a16:creationId xmlns:a16="http://schemas.microsoft.com/office/drawing/2014/main" id="{8AE0CBAB-0D5B-7184-B43D-769F580FF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2" y="2775"/>
            <a:ext cx="12176928" cy="812786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E0FBAFCA-44AF-5F2A-2AEB-E36451412A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021" y="2620411"/>
            <a:ext cx="5172734" cy="38795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4AC9C4D6-7158-E383-8F64-4067404F17FC}"/>
              </a:ext>
            </a:extLst>
          </p:cNvPr>
          <p:cNvSpPr txBox="1">
            <a:spLocks/>
          </p:cNvSpPr>
          <p:nvPr/>
        </p:nvSpPr>
        <p:spPr>
          <a:xfrm>
            <a:off x="-1144077" y="6564613"/>
            <a:ext cx="4876330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🄫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2024 Sony Group Corporation</a:t>
            </a:r>
          </a:p>
        </p:txBody>
      </p:sp>
    </p:spTree>
    <p:extLst>
      <p:ext uri="{BB962C8B-B14F-4D97-AF65-F5344CB8AC3E}">
        <p14:creationId xmlns:p14="http://schemas.microsoft.com/office/powerpoint/2010/main" val="194319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A31CE-F5E4-D086-5DA7-B06A139A2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D3E54B0-66D2-FB23-91FB-EBEF1222B5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01" t="25391" r="21347" b="11739"/>
          <a:stretch/>
        </p:blipFill>
        <p:spPr>
          <a:xfrm>
            <a:off x="0" y="2775"/>
            <a:ext cx="12289142" cy="640501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93A402F-B88B-BD97-A170-EE1A2CF0EAF9}"/>
              </a:ext>
            </a:extLst>
          </p:cNvPr>
          <p:cNvSpPr txBox="1"/>
          <p:nvPr/>
        </p:nvSpPr>
        <p:spPr>
          <a:xfrm>
            <a:off x="-65246" y="6549158"/>
            <a:ext cx="8373278" cy="307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99" dirty="0"/>
              <a:t>🄫</a:t>
            </a:r>
            <a:r>
              <a:rPr lang="en-US" altLang="ja-JP" sz="1399" dirty="0"/>
              <a:t>JAXA/EORC </a:t>
            </a:r>
            <a:r>
              <a:rPr lang="en-US" altLang="ja-JP" sz="1399" dirty="0" err="1"/>
              <a:t>GSMaP</a:t>
            </a:r>
            <a:r>
              <a:rPr lang="en-US" altLang="ja-JP" sz="1399" dirty="0"/>
              <a:t>, NASA Blue Marble</a:t>
            </a:r>
            <a:endParaRPr lang="ja-JP" altLang="en-US" sz="1399" dirty="0"/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F1E05C07-935F-F7DB-3C62-F95B3A3BE939}"/>
              </a:ext>
            </a:extLst>
          </p:cNvPr>
          <p:cNvSpPr/>
          <p:nvPr/>
        </p:nvSpPr>
        <p:spPr>
          <a:xfrm>
            <a:off x="8677656" y="2409754"/>
            <a:ext cx="740664" cy="10972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361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CCF66-0B63-55E4-7B8C-407319AE9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414A54-2BA1-772E-B37F-AC2502BE8770}"/>
              </a:ext>
            </a:extLst>
          </p:cNvPr>
          <p:cNvSpPr txBox="1">
            <a:spLocks/>
          </p:cNvSpPr>
          <p:nvPr/>
        </p:nvSpPr>
        <p:spPr>
          <a:xfrm>
            <a:off x="634785" y="333888"/>
            <a:ext cx="10045202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ja-JP" altLang="en-US" sz="3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グループワークの課題</a:t>
            </a:r>
            <a:endParaRPr lang="en-US" altLang="ja-JP" sz="3200" b="1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27B902CD-DB2F-FF50-D69E-E3C5193B42C3}"/>
              </a:ext>
            </a:extLst>
          </p:cNvPr>
          <p:cNvSpPr txBox="1">
            <a:spLocks/>
          </p:cNvSpPr>
          <p:nvPr/>
        </p:nvSpPr>
        <p:spPr>
          <a:xfrm>
            <a:off x="369888" y="1154254"/>
            <a:ext cx="11525249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特別授業では、「宇宙から見る地球」を自分ゴト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(My Earth)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にできるような「味わい方」をみんなで探します。</a:t>
            </a: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indent="-457200" algn="l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l"/>
            </a:pP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indent="-457200" algn="l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“Earth Diary”(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油井宇宙飛行士撮影写真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を使って、「宇宙から見る地球」の撮影写真を選び、タイトルをつけて、その意味や写真の味わい方・素晴らしさ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選んだ理由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をスライドにまとめてください。２回目の授業で発表してもらいます。</a:t>
            </a: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457200" indent="-457200" algn="l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l"/>
            </a:pPr>
            <a:endParaRPr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792602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0CFC6BB-0001-B787-DB86-AFEED1F39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473B-D27C-438E-A1D5-C48B0A3ACFB3}" type="slidenum">
              <a:rPr kumimoji="1" lang="ja-JP" altLang="en-US" smtClean="0"/>
              <a:t>80</a:t>
            </a:fld>
            <a:endParaRPr kumimoji="1" lang="ja-JP" altLang="en-US"/>
          </a:p>
        </p:txBody>
      </p:sp>
      <p:pic>
        <p:nvPicPr>
          <p:cNvPr id="3" name="コンテンツ プレースホルダー 4" descr="雪が積もっている山の絵&#10;&#10;低い精度で自動的に生成された説明">
            <a:extLst>
              <a:ext uri="{FF2B5EF4-FFF2-40B4-BE49-F238E27FC236}">
                <a16:creationId xmlns:a16="http://schemas.microsoft.com/office/drawing/2014/main" id="{61D1120C-62A1-8DDB-D123-17B08DAFDC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2698"/>
            <a:ext cx="12192000" cy="8137923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C7BBF0DF-29CA-F2DD-FFBD-7AB6894CCF94}"/>
              </a:ext>
            </a:extLst>
          </p:cNvPr>
          <p:cNvSpPr txBox="1">
            <a:spLocks/>
          </p:cNvSpPr>
          <p:nvPr/>
        </p:nvSpPr>
        <p:spPr>
          <a:xfrm>
            <a:off x="-1144077" y="6564613"/>
            <a:ext cx="4876330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🄫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2024 Sony Group Corporation</a:t>
            </a:r>
          </a:p>
        </p:txBody>
      </p:sp>
    </p:spTree>
    <p:extLst>
      <p:ext uri="{BB962C8B-B14F-4D97-AF65-F5344CB8AC3E}">
        <p14:creationId xmlns:p14="http://schemas.microsoft.com/office/powerpoint/2010/main" val="331778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0CFC6BB-0001-B787-DB86-AFEED1F39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473B-D27C-438E-A1D5-C48B0A3ACFB3}" type="slidenum">
              <a:rPr kumimoji="1" lang="ja-JP" altLang="en-US" smtClean="0"/>
              <a:t>81</a:t>
            </a:fld>
            <a:endParaRPr kumimoji="1" lang="ja-JP" altLang="en-US"/>
          </a:p>
        </p:txBody>
      </p:sp>
      <p:pic>
        <p:nvPicPr>
          <p:cNvPr id="3" name="コンテンツ プレースホルダー 4" descr="雪が積もっている山の絵&#10;&#10;低い精度で自動的に生成された説明">
            <a:extLst>
              <a:ext uri="{FF2B5EF4-FFF2-40B4-BE49-F238E27FC236}">
                <a16:creationId xmlns:a16="http://schemas.microsoft.com/office/drawing/2014/main" id="{61D1120C-62A1-8DDB-D123-17B08DAFDC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2698"/>
            <a:ext cx="12192000" cy="8137923"/>
          </a:xfrm>
          <a:prstGeom prst="rect">
            <a:avLst/>
          </a:prstGeom>
        </p:spPr>
      </p:pic>
      <p:pic>
        <p:nvPicPr>
          <p:cNvPr id="5" name="図 4" descr="渓谷の景色&#10;&#10;自動的に生成された説明">
            <a:extLst>
              <a:ext uri="{FF2B5EF4-FFF2-40B4-BE49-F238E27FC236}">
                <a16:creationId xmlns:a16="http://schemas.microsoft.com/office/drawing/2014/main" id="{0AE22412-9052-EFDE-CFFB-50BEDF08A4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210" y="2263274"/>
            <a:ext cx="5308815" cy="39816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5BF6DC22-0BF4-9F6F-A973-CA7B1E85A5EE}"/>
              </a:ext>
            </a:extLst>
          </p:cNvPr>
          <p:cNvSpPr txBox="1">
            <a:spLocks/>
          </p:cNvSpPr>
          <p:nvPr/>
        </p:nvSpPr>
        <p:spPr>
          <a:xfrm>
            <a:off x="-1144077" y="6564613"/>
            <a:ext cx="4876330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🄫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2024 Sony Group Corporation</a:t>
            </a:r>
          </a:p>
        </p:txBody>
      </p:sp>
    </p:spTree>
    <p:extLst>
      <p:ext uri="{BB962C8B-B14F-4D97-AF65-F5344CB8AC3E}">
        <p14:creationId xmlns:p14="http://schemas.microsoft.com/office/powerpoint/2010/main" val="91229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9FBD88D-7ACE-B9F0-B2F6-E400811D3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473B-D27C-438E-A1D5-C48B0A3ACFB3}" type="slidenum">
              <a:rPr kumimoji="1" lang="ja-JP" altLang="en-US" smtClean="0"/>
              <a:t>82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71B4386-0728-F0DD-0D3B-B0BA4A734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82696"/>
            <a:ext cx="12192000" cy="813792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E40916F-8F2D-83FA-D8DD-A00E5B805950}"/>
              </a:ext>
            </a:extLst>
          </p:cNvPr>
          <p:cNvSpPr/>
          <p:nvPr/>
        </p:nvSpPr>
        <p:spPr>
          <a:xfrm>
            <a:off x="5937415" y="4428650"/>
            <a:ext cx="3534176" cy="20987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798"/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5D8D77BC-9252-E985-3878-97236D8C66E9}"/>
              </a:ext>
            </a:extLst>
          </p:cNvPr>
          <p:cNvSpPr txBox="1">
            <a:spLocks/>
          </p:cNvSpPr>
          <p:nvPr/>
        </p:nvSpPr>
        <p:spPr>
          <a:xfrm>
            <a:off x="-1144077" y="6564613"/>
            <a:ext cx="4876330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🄫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2024 Sony Group Corporation</a:t>
            </a:r>
          </a:p>
        </p:txBody>
      </p:sp>
    </p:spTree>
    <p:extLst>
      <p:ext uri="{BB962C8B-B14F-4D97-AF65-F5344CB8AC3E}">
        <p14:creationId xmlns:p14="http://schemas.microsoft.com/office/powerpoint/2010/main" val="225379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7E46192-4520-31F8-6BBC-BEE2720A01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7" r="1" b="1832"/>
          <a:stretch/>
        </p:blipFill>
        <p:spPr bwMode="auto">
          <a:xfrm>
            <a:off x="20" y="2785"/>
            <a:ext cx="12191980" cy="685244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B7FF47E3-D9C4-DE50-BCA4-8B7DDA799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374" y="3710942"/>
            <a:ext cx="3963407" cy="296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81CEF725-D04B-516E-7A74-6E3ECFABF4B9}"/>
              </a:ext>
            </a:extLst>
          </p:cNvPr>
          <p:cNvSpPr txBox="1">
            <a:spLocks/>
          </p:cNvSpPr>
          <p:nvPr/>
        </p:nvSpPr>
        <p:spPr>
          <a:xfrm>
            <a:off x="-1144077" y="6564613"/>
            <a:ext cx="4876330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🄫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2024 Sony Group Corporation</a:t>
            </a:r>
          </a:p>
        </p:txBody>
      </p:sp>
    </p:spTree>
    <p:extLst>
      <p:ext uri="{BB962C8B-B14F-4D97-AF65-F5344CB8AC3E}">
        <p14:creationId xmlns:p14="http://schemas.microsoft.com/office/powerpoint/2010/main" val="100102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DDA4D-E9CB-D454-CE50-0BD649385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EC9A3EA-6B6F-711D-51E8-BA220BEA51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01" t="25391" r="21347" b="11739"/>
          <a:stretch/>
        </p:blipFill>
        <p:spPr>
          <a:xfrm>
            <a:off x="0" y="2775"/>
            <a:ext cx="12289142" cy="640501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238755B-5311-DF18-583C-79CCED8C7907}"/>
              </a:ext>
            </a:extLst>
          </p:cNvPr>
          <p:cNvSpPr txBox="1"/>
          <p:nvPr/>
        </p:nvSpPr>
        <p:spPr>
          <a:xfrm>
            <a:off x="-65246" y="6549158"/>
            <a:ext cx="8373278" cy="307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99" dirty="0"/>
              <a:t>🄫</a:t>
            </a:r>
            <a:r>
              <a:rPr lang="en-US" altLang="ja-JP" sz="1399" dirty="0"/>
              <a:t>JAXA/EORC </a:t>
            </a:r>
            <a:r>
              <a:rPr lang="en-US" altLang="ja-JP" sz="1399" dirty="0" err="1"/>
              <a:t>GSMaP</a:t>
            </a:r>
            <a:r>
              <a:rPr lang="en-US" altLang="ja-JP" sz="1399" dirty="0"/>
              <a:t>, NASA Blue Marble</a:t>
            </a:r>
            <a:endParaRPr lang="ja-JP" altLang="en-US" sz="1399" dirty="0"/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FFCA5E00-F0A9-CB68-E98F-CB5FF929950E}"/>
              </a:ext>
            </a:extLst>
          </p:cNvPr>
          <p:cNvSpPr/>
          <p:nvPr/>
        </p:nvSpPr>
        <p:spPr>
          <a:xfrm>
            <a:off x="2852928" y="2560320"/>
            <a:ext cx="1252728" cy="71811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109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889D3AB-CFAC-87D8-3E6D-0E007D404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473B-D27C-438E-A1D5-C48B0A3ACFB3}" type="slidenum">
              <a:rPr kumimoji="1" lang="ja-JP" altLang="en-US" smtClean="0"/>
              <a:t>85</a:t>
            </a:fld>
            <a:endParaRPr kumimoji="1" lang="ja-JP" altLang="en-US"/>
          </a:p>
        </p:txBody>
      </p:sp>
      <p:pic>
        <p:nvPicPr>
          <p:cNvPr id="3" name="コンテンツ プレースホルダー 4" descr="雪が積もっている山の絵&#10;&#10;低い精度で自動的に生成された説明">
            <a:extLst>
              <a:ext uri="{FF2B5EF4-FFF2-40B4-BE49-F238E27FC236}">
                <a16:creationId xmlns:a16="http://schemas.microsoft.com/office/drawing/2014/main" id="{D7AB3B81-C7B7-CB68-46B1-5027831A5F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2698"/>
            <a:ext cx="12192000" cy="8137923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6152715F-33CA-5D54-50E9-5630387E318B}"/>
              </a:ext>
            </a:extLst>
          </p:cNvPr>
          <p:cNvSpPr txBox="1">
            <a:spLocks/>
          </p:cNvSpPr>
          <p:nvPr/>
        </p:nvSpPr>
        <p:spPr>
          <a:xfrm>
            <a:off x="-1144077" y="6564613"/>
            <a:ext cx="4876330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🄫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2024 Sony Group Corporation</a:t>
            </a:r>
          </a:p>
        </p:txBody>
      </p:sp>
    </p:spTree>
    <p:extLst>
      <p:ext uri="{BB962C8B-B14F-4D97-AF65-F5344CB8AC3E}">
        <p14:creationId xmlns:p14="http://schemas.microsoft.com/office/powerpoint/2010/main" val="117286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621D1-2501-2DEA-F8DB-5C16EF30A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7ED8FD1-5793-9372-CE8C-764F66BD0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473B-D27C-438E-A1D5-C48B0A3ACFB3}" type="slidenum">
              <a:rPr kumimoji="1" lang="ja-JP" altLang="en-US" smtClean="0"/>
              <a:t>86</a:t>
            </a:fld>
            <a:endParaRPr kumimoji="1" lang="ja-JP" altLang="en-US"/>
          </a:p>
        </p:txBody>
      </p:sp>
      <p:pic>
        <p:nvPicPr>
          <p:cNvPr id="3" name="コンテンツ プレースホルダー 4" descr="雪が積もっている山の絵&#10;&#10;低い精度で自動的に生成された説明">
            <a:extLst>
              <a:ext uri="{FF2B5EF4-FFF2-40B4-BE49-F238E27FC236}">
                <a16:creationId xmlns:a16="http://schemas.microsoft.com/office/drawing/2014/main" id="{C5A48DBE-C814-FC7C-59BB-EE14DAEB7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2698"/>
            <a:ext cx="12192000" cy="8137923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C37F15F1-D52D-D45C-F24E-EEFE69441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73" y="992734"/>
            <a:ext cx="5140527" cy="34270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CE212091-5209-C929-6398-CD47B1BEAE76}"/>
              </a:ext>
            </a:extLst>
          </p:cNvPr>
          <p:cNvSpPr txBox="1">
            <a:spLocks/>
          </p:cNvSpPr>
          <p:nvPr/>
        </p:nvSpPr>
        <p:spPr>
          <a:xfrm>
            <a:off x="-1144077" y="6564613"/>
            <a:ext cx="4876330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🄫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2024 Sony Group Corporation</a:t>
            </a:r>
          </a:p>
        </p:txBody>
      </p:sp>
    </p:spTree>
    <p:extLst>
      <p:ext uri="{BB962C8B-B14F-4D97-AF65-F5344CB8AC3E}">
        <p14:creationId xmlns:p14="http://schemas.microsoft.com/office/powerpoint/2010/main" val="24679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265BA-B920-B9A4-9C2C-493253D2D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9891CF3-3BB4-F57F-7EBF-B2F0ECFAF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E473B-D27C-438E-A1D5-C48B0A3ACFB3}" type="slidenum">
              <a:rPr kumimoji="1" lang="ja-JP" altLang="en-US" smtClean="0"/>
              <a:t>87</a:t>
            </a:fld>
            <a:endParaRPr kumimoji="1" lang="ja-JP" altLang="en-US"/>
          </a:p>
        </p:txBody>
      </p:sp>
      <p:pic>
        <p:nvPicPr>
          <p:cNvPr id="3" name="コンテンツ プレースホルダー 4" descr="雪が積もっている山の絵&#10;&#10;低い精度で自動的に生成された説明">
            <a:extLst>
              <a:ext uri="{FF2B5EF4-FFF2-40B4-BE49-F238E27FC236}">
                <a16:creationId xmlns:a16="http://schemas.microsoft.com/office/drawing/2014/main" id="{6314960A-9990-8F22-C61A-9B0223B356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2698"/>
            <a:ext cx="12192000" cy="8137923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5F06B316-1761-DEAE-BE0F-2542FAD945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19" y="1375977"/>
            <a:ext cx="5765181" cy="38184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9250615C-E712-4F00-46E7-B80E66C493CC}"/>
              </a:ext>
            </a:extLst>
          </p:cNvPr>
          <p:cNvSpPr txBox="1">
            <a:spLocks/>
          </p:cNvSpPr>
          <p:nvPr/>
        </p:nvSpPr>
        <p:spPr>
          <a:xfrm>
            <a:off x="-1144077" y="6564613"/>
            <a:ext cx="4876330" cy="82036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🄫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2024 Sony Group Corporation</a:t>
            </a:r>
          </a:p>
        </p:txBody>
      </p:sp>
    </p:spTree>
    <p:extLst>
      <p:ext uri="{BB962C8B-B14F-4D97-AF65-F5344CB8AC3E}">
        <p14:creationId xmlns:p14="http://schemas.microsoft.com/office/powerpoint/2010/main" val="72821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591F7-F74B-E32B-F40A-62697442E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4268B79-45C1-7C31-83C7-E2ABD1049150}"/>
              </a:ext>
            </a:extLst>
          </p:cNvPr>
          <p:cNvSpPr txBox="1"/>
          <p:nvPr/>
        </p:nvSpPr>
        <p:spPr>
          <a:xfrm>
            <a:off x="504674" y="3013934"/>
            <a:ext cx="11182652" cy="8301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水と緑がゆたかな国 日本</a:t>
            </a:r>
          </a:p>
        </p:txBody>
      </p:sp>
    </p:spTree>
    <p:extLst>
      <p:ext uri="{BB962C8B-B14F-4D97-AF65-F5344CB8AC3E}">
        <p14:creationId xmlns:p14="http://schemas.microsoft.com/office/powerpoint/2010/main" val="292387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80B88-AC36-DCDF-0800-5D18B18AF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071647B-46A6-065E-4713-2594E54D00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01" t="25391" r="21347" b="11739"/>
          <a:stretch/>
        </p:blipFill>
        <p:spPr>
          <a:xfrm>
            <a:off x="0" y="2775"/>
            <a:ext cx="12289142" cy="640501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7B8198C-B5FC-EFFB-7F56-335CE1C0B08B}"/>
              </a:ext>
            </a:extLst>
          </p:cNvPr>
          <p:cNvSpPr txBox="1"/>
          <p:nvPr/>
        </p:nvSpPr>
        <p:spPr>
          <a:xfrm>
            <a:off x="-65246" y="6549158"/>
            <a:ext cx="8373278" cy="307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99" dirty="0"/>
              <a:t>🄫</a:t>
            </a:r>
            <a:r>
              <a:rPr lang="en-US" altLang="ja-JP" sz="1399" dirty="0"/>
              <a:t>JAXA/EORC </a:t>
            </a:r>
            <a:r>
              <a:rPr lang="en-US" altLang="ja-JP" sz="1399" dirty="0" err="1"/>
              <a:t>GSMaP</a:t>
            </a:r>
            <a:r>
              <a:rPr lang="en-US" altLang="ja-JP" sz="1399" dirty="0"/>
              <a:t>, NASA Blue Marble</a:t>
            </a:r>
            <a:endParaRPr lang="ja-JP" altLang="en-US" sz="1399" dirty="0"/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4EDF1873-BD16-D091-2A3E-6CE07DF9C3E8}"/>
              </a:ext>
            </a:extLst>
          </p:cNvPr>
          <p:cNvSpPr/>
          <p:nvPr/>
        </p:nvSpPr>
        <p:spPr>
          <a:xfrm>
            <a:off x="4843272" y="2146434"/>
            <a:ext cx="1252728" cy="128256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637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E9947-B14D-E975-E49B-DBDF38D54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35FECB-F76A-219B-B118-9115B368E294}"/>
              </a:ext>
            </a:extLst>
          </p:cNvPr>
          <p:cNvSpPr txBox="1"/>
          <p:nvPr/>
        </p:nvSpPr>
        <p:spPr>
          <a:xfrm>
            <a:off x="509334" y="2942497"/>
            <a:ext cx="11173331" cy="830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事前課題の発表</a:t>
            </a:r>
            <a:endParaRPr lang="en-US" altLang="ja-JP" sz="479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037980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FC8A88AA-DB75-3567-3981-44E47A6B8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6C9B7B-77DE-4DC8-52A0-567CC8E39B08}"/>
              </a:ext>
            </a:extLst>
          </p:cNvPr>
          <p:cNvSpPr txBox="1"/>
          <p:nvPr/>
        </p:nvSpPr>
        <p:spPr>
          <a:xfrm>
            <a:off x="10038789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42754921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A29C6A46-7B60-2327-6F51-1AABD76E0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263F4A8-2849-DCF6-88AE-A51DD668AAAB}"/>
              </a:ext>
            </a:extLst>
          </p:cNvPr>
          <p:cNvSpPr txBox="1"/>
          <p:nvPr/>
        </p:nvSpPr>
        <p:spPr>
          <a:xfrm>
            <a:off x="10038789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66667281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35FC6EF3-8D2D-769F-C6E8-DC942B125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093529-A2CB-32C7-E76F-3942A9747912}"/>
              </a:ext>
            </a:extLst>
          </p:cNvPr>
          <p:cNvSpPr txBox="1"/>
          <p:nvPr/>
        </p:nvSpPr>
        <p:spPr>
          <a:xfrm>
            <a:off x="10038789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</p:spTree>
    <p:extLst>
      <p:ext uri="{BB962C8B-B14F-4D97-AF65-F5344CB8AC3E}">
        <p14:creationId xmlns:p14="http://schemas.microsoft.com/office/powerpoint/2010/main" val="71930263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20E50-30A2-392E-AF63-B0B5E7109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25B368C-AD5B-5181-2919-A04FDBA9C9F1}"/>
              </a:ext>
            </a:extLst>
          </p:cNvPr>
          <p:cNvSpPr txBox="1"/>
          <p:nvPr/>
        </p:nvSpPr>
        <p:spPr>
          <a:xfrm>
            <a:off x="504674" y="3013934"/>
            <a:ext cx="1118265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en-US" altLang="ja-JP" sz="4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(2)</a:t>
            </a:r>
            <a:r>
              <a:rPr lang="ja-JP" altLang="en-US" sz="4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過去の見た目を衛星データで知って味わう</a:t>
            </a:r>
          </a:p>
        </p:txBody>
      </p:sp>
    </p:spTree>
    <p:extLst>
      <p:ext uri="{BB962C8B-B14F-4D97-AF65-F5344CB8AC3E}">
        <p14:creationId xmlns:p14="http://schemas.microsoft.com/office/powerpoint/2010/main" val="13916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34220-2231-0004-35DA-2463777F4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0AB9C81-3D21-48EB-36DD-A7A44C410D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01" t="25391" r="21347" b="11739"/>
          <a:stretch/>
        </p:blipFill>
        <p:spPr>
          <a:xfrm>
            <a:off x="0" y="2775"/>
            <a:ext cx="12289142" cy="640501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A2B36C8-82B2-D1A7-037F-1FC6BE6B9B61}"/>
              </a:ext>
            </a:extLst>
          </p:cNvPr>
          <p:cNvSpPr txBox="1"/>
          <p:nvPr/>
        </p:nvSpPr>
        <p:spPr>
          <a:xfrm>
            <a:off x="-65246" y="6549158"/>
            <a:ext cx="8373278" cy="307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99" dirty="0"/>
              <a:t>🄫</a:t>
            </a:r>
            <a:r>
              <a:rPr lang="en-US" altLang="ja-JP" sz="1399" dirty="0"/>
              <a:t>JAXA/EORC </a:t>
            </a:r>
            <a:r>
              <a:rPr lang="en-US" altLang="ja-JP" sz="1399" dirty="0" err="1"/>
              <a:t>GSMaP</a:t>
            </a:r>
            <a:r>
              <a:rPr lang="en-US" altLang="ja-JP" sz="1399" dirty="0"/>
              <a:t>, NASA Blue Marble</a:t>
            </a:r>
            <a:endParaRPr lang="ja-JP" altLang="en-US" sz="1399" dirty="0"/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F242EE02-51F8-C60F-D560-98FB40155A6F}"/>
              </a:ext>
            </a:extLst>
          </p:cNvPr>
          <p:cNvSpPr/>
          <p:nvPr/>
        </p:nvSpPr>
        <p:spPr>
          <a:xfrm>
            <a:off x="2550695" y="2136808"/>
            <a:ext cx="413886" cy="47163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4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3A13E-D2CE-DDA2-5FAD-C09EB890D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1913CFC-11B5-FCCF-795C-5C291475C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1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9E63716-A89F-316F-AFF5-F58941C61E4A}"/>
              </a:ext>
            </a:extLst>
          </p:cNvPr>
          <p:cNvSpPr txBox="1"/>
          <p:nvPr/>
        </p:nvSpPr>
        <p:spPr>
          <a:xfrm>
            <a:off x="4371414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970AA5-7CCF-DF74-2292-895F63A1483A}"/>
              </a:ext>
            </a:extLst>
          </p:cNvPr>
          <p:cNvSpPr txBox="1"/>
          <p:nvPr/>
        </p:nvSpPr>
        <p:spPr>
          <a:xfrm>
            <a:off x="5946469" y="3105834"/>
            <a:ext cx="5918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油井さんが今年撮影した写真</a:t>
            </a:r>
          </a:p>
        </p:txBody>
      </p:sp>
    </p:spTree>
    <p:extLst>
      <p:ext uri="{BB962C8B-B14F-4D97-AF65-F5344CB8AC3E}">
        <p14:creationId xmlns:p14="http://schemas.microsoft.com/office/powerpoint/2010/main" val="46061870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CBACB-9E4B-D6FD-587B-B6EBC6DE1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344B4DB-7A2F-5229-EE54-BF0BAFF1CAE2}"/>
              </a:ext>
            </a:extLst>
          </p:cNvPr>
          <p:cNvSpPr txBox="1"/>
          <p:nvPr/>
        </p:nvSpPr>
        <p:spPr>
          <a:xfrm>
            <a:off x="541187" y="2204555"/>
            <a:ext cx="11182652" cy="2306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人工衛星は過去も記録している</a:t>
            </a:r>
            <a:br>
              <a:rPr lang="en-US" altLang="ja-JP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br>
              <a:rPr lang="en-US" altLang="ja-JP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4795" b="1" dirty="0">
                <a:latin typeface="Meiryo UI" panose="020B0604030504040204" pitchFamily="50" charset="-128"/>
                <a:ea typeface="Meiryo UI" panose="020B0604030504040204" pitchFamily="50" charset="-128"/>
              </a:rPr>
              <a:t>➡地球の「健康診断」</a:t>
            </a:r>
          </a:p>
        </p:txBody>
      </p:sp>
    </p:spTree>
    <p:extLst>
      <p:ext uri="{BB962C8B-B14F-4D97-AF65-F5344CB8AC3E}">
        <p14:creationId xmlns:p14="http://schemas.microsoft.com/office/powerpoint/2010/main" val="237171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B74A5-7692-582A-4D62-48C31B46A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D988E20-92C6-7B2E-A43F-48B7842B0078}"/>
              </a:ext>
            </a:extLst>
          </p:cNvPr>
          <p:cNvSpPr txBox="1"/>
          <p:nvPr/>
        </p:nvSpPr>
        <p:spPr>
          <a:xfrm>
            <a:off x="9925304" y="5581619"/>
            <a:ext cx="1163560" cy="368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99"/>
              </a:spcAft>
            </a:pPr>
            <a:r>
              <a:rPr lang="ja-JP" altLang="en-US" sz="1798" dirty="0">
                <a:solidFill>
                  <a:schemeClr val="bg1"/>
                </a:solidFill>
                <a:latin typeface="SST Japanese Pro  Bold" panose="020B0805060504020204" pitchFamily="34" charset="-128"/>
                <a:ea typeface="SST Japanese Pro  Bold" panose="020B0805060504020204" pitchFamily="34" charset="-128"/>
              </a:rPr>
              <a:t>🄫</a:t>
            </a:r>
            <a:r>
              <a:rPr lang="en-US" altLang="ja-JP" sz="1798" dirty="0">
                <a:solidFill>
                  <a:schemeClr val="bg1"/>
                </a:solidFill>
                <a:latin typeface="SST Japanese Pro  Bold" panose="020B0805060504020204" pitchFamily="34" charset="-128"/>
                <a:ea typeface="SST Japanese Pro  Bold" panose="020B0805060504020204" pitchFamily="34" charset="-128"/>
              </a:rPr>
              <a:t>NASA</a:t>
            </a:r>
            <a:endParaRPr lang="ja-JP" altLang="en-US" sz="1798" dirty="0">
              <a:solidFill>
                <a:schemeClr val="bg1"/>
              </a:solidFill>
              <a:latin typeface="SST Japanese Pro  Bold" panose="020B0805060504020204" pitchFamily="34" charset="-128"/>
              <a:ea typeface="SST Japanese Pro  Bold" panose="020B0805060504020204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51F48F-9C0E-13A7-A364-8E07FBD6DE12}"/>
              </a:ext>
            </a:extLst>
          </p:cNvPr>
          <p:cNvSpPr txBox="1"/>
          <p:nvPr/>
        </p:nvSpPr>
        <p:spPr>
          <a:xfrm>
            <a:off x="3769141" y="585347"/>
            <a:ext cx="44138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199"/>
              </a:spcAft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アラル海</a:t>
            </a:r>
          </a:p>
        </p:txBody>
      </p:sp>
      <p:pic>
        <p:nvPicPr>
          <p:cNvPr id="54274" name="Picture 2">
            <a:extLst>
              <a:ext uri="{FF2B5EF4-FFF2-40B4-BE49-F238E27FC236}">
                <a16:creationId xmlns:a16="http://schemas.microsoft.com/office/drawing/2014/main" id="{657B7B3E-FBB6-F6DC-7F32-96B3F2162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540" y="1333015"/>
            <a:ext cx="7760919" cy="5015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98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EB98AF2-2423-1234-D9A3-DDE2E6304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1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E7C181A0-F911-8F17-084D-EF4E91CB51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 rot="10800000">
            <a:off x="7434840" y="2112818"/>
            <a:ext cx="2695338" cy="312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E08AA3-3A1C-E41D-CFDA-5E60F4BC1086}"/>
              </a:ext>
            </a:extLst>
          </p:cNvPr>
          <p:cNvSpPr txBox="1"/>
          <p:nvPr/>
        </p:nvSpPr>
        <p:spPr>
          <a:xfrm>
            <a:off x="4371414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8843323-0E0A-85E3-3841-BA47D5ACB851}"/>
              </a:ext>
            </a:extLst>
          </p:cNvPr>
          <p:cNvSpPr txBox="1"/>
          <p:nvPr/>
        </p:nvSpPr>
        <p:spPr>
          <a:xfrm>
            <a:off x="9124389" y="496269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ja-JP" altLang="en-US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画像：</a:t>
            </a: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NASA</a:t>
            </a:r>
          </a:p>
        </p:txBody>
      </p:sp>
    </p:spTree>
    <p:extLst>
      <p:ext uri="{BB962C8B-B14F-4D97-AF65-F5344CB8AC3E}">
        <p14:creationId xmlns:p14="http://schemas.microsoft.com/office/powerpoint/2010/main" val="12577541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90B56-1734-4911-304D-E2E3427A9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962125C-7D74-0A9C-6548-8960C9496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82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866A4E71-7D39-6655-BFB5-B54F99F17F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28"/>
          <a:stretch>
            <a:fillRect/>
          </a:stretch>
        </p:blipFill>
        <p:spPr bwMode="auto">
          <a:xfrm rot="10800000">
            <a:off x="7237196" y="1790968"/>
            <a:ext cx="2961039" cy="340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3251348-9CCF-3384-C7BE-92170E6213E3}"/>
              </a:ext>
            </a:extLst>
          </p:cNvPr>
          <p:cNvSpPr txBox="1"/>
          <p:nvPr/>
        </p:nvSpPr>
        <p:spPr>
          <a:xfrm>
            <a:off x="4371414" y="658128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©JAXA/NASA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A7190CC-C408-5C51-1077-513F23FFC55B}"/>
              </a:ext>
            </a:extLst>
          </p:cNvPr>
          <p:cNvSpPr txBox="1"/>
          <p:nvPr/>
        </p:nvSpPr>
        <p:spPr>
          <a:xfrm>
            <a:off x="9124389" y="4962699"/>
            <a:ext cx="1334622" cy="276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236">
              <a:spcAft>
                <a:spcPts val="1199"/>
              </a:spcAft>
              <a:defRPr/>
            </a:pPr>
            <a:r>
              <a:rPr lang="ja-JP" altLang="en-US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画像：</a:t>
            </a:r>
            <a:r>
              <a:rPr lang="en-US" altLang="ja-JP" sz="1199" b="1" dirty="0">
                <a:solidFill>
                  <a:prstClr val="white"/>
                </a:solidFill>
                <a:latin typeface="SSTJpPro Bold" panose="020B0805060504020204" pitchFamily="34" charset="-128"/>
                <a:ea typeface="SSTJpPro Bold" panose="020B0805060504020204" pitchFamily="34" charset="-128"/>
              </a:rPr>
              <a:t>NASA</a:t>
            </a:r>
          </a:p>
        </p:txBody>
      </p:sp>
    </p:spTree>
    <p:extLst>
      <p:ext uri="{BB962C8B-B14F-4D97-AF65-F5344CB8AC3E}">
        <p14:creationId xmlns:p14="http://schemas.microsoft.com/office/powerpoint/2010/main" val="114538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グレースケール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b3d6966-7b3b-4f51-bc29-e5b194e73c1e}" enabled="0" method="" siteId="{eb3d6966-7b3b-4f51-bc29-e5b194e73c1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21066</TotalTime>
  <Words>1425</Words>
  <Application>Microsoft Office PowerPoint</Application>
  <PresentationFormat>ワイド画面</PresentationFormat>
  <Paragraphs>220</Paragraphs>
  <Slides>127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127</vt:i4>
      </vt:variant>
    </vt:vector>
  </HeadingPairs>
  <TitlesOfParts>
    <vt:vector size="135" baseType="lpstr">
      <vt:lpstr>Meiryo UI</vt:lpstr>
      <vt:lpstr>SST Japanese Pro  Bold</vt:lpstr>
      <vt:lpstr>SSTJpPro Bold</vt:lpstr>
      <vt:lpstr>游ゴシック</vt:lpstr>
      <vt:lpstr>Arial</vt:lpstr>
      <vt:lpstr>Segoe UI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村木　祐介</dc:creator>
  <cp:lastModifiedBy>村木　祐介</cp:lastModifiedBy>
  <cp:revision>7</cp:revision>
  <dcterms:created xsi:type="dcterms:W3CDTF">2025-03-11T02:56:46Z</dcterms:created>
  <dcterms:modified xsi:type="dcterms:W3CDTF">2026-07-15T01:54:40Z</dcterms:modified>
</cp:coreProperties>
</file>