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734" r:id="rId1"/>
  </p:sldMasterIdLst>
  <p:notesMasterIdLst>
    <p:notesMasterId r:id="rId38"/>
  </p:notesMasterIdLst>
  <p:sldIdLst>
    <p:sldId id="2147377621" r:id="rId2"/>
    <p:sldId id="2147377577" r:id="rId3"/>
    <p:sldId id="2147377622" r:id="rId4"/>
    <p:sldId id="2147377623" r:id="rId5"/>
    <p:sldId id="2147377624" r:id="rId6"/>
    <p:sldId id="2147377625" r:id="rId7"/>
    <p:sldId id="2147377626" r:id="rId8"/>
    <p:sldId id="2147377627" r:id="rId9"/>
    <p:sldId id="2147377628" r:id="rId10"/>
    <p:sldId id="2147377629" r:id="rId11"/>
    <p:sldId id="2147377630" r:id="rId12"/>
    <p:sldId id="2147377631" r:id="rId13"/>
    <p:sldId id="2147377632" r:id="rId14"/>
    <p:sldId id="2147377633" r:id="rId15"/>
    <p:sldId id="2147377634" r:id="rId16"/>
    <p:sldId id="2147377635" r:id="rId17"/>
    <p:sldId id="2147377636" r:id="rId18"/>
    <p:sldId id="2147377637" r:id="rId19"/>
    <p:sldId id="2147377638" r:id="rId20"/>
    <p:sldId id="2147377639" r:id="rId21"/>
    <p:sldId id="2147377640" r:id="rId22"/>
    <p:sldId id="2147377641" r:id="rId23"/>
    <p:sldId id="2147377643" r:id="rId24"/>
    <p:sldId id="2147377642" r:id="rId25"/>
    <p:sldId id="2147377644" r:id="rId26"/>
    <p:sldId id="2147377645" r:id="rId27"/>
    <p:sldId id="2147377646" r:id="rId28"/>
    <p:sldId id="2147377647" r:id="rId29"/>
    <p:sldId id="2147377648" r:id="rId30"/>
    <p:sldId id="2147377649" r:id="rId31"/>
    <p:sldId id="2147377650" r:id="rId32"/>
    <p:sldId id="2147377651" r:id="rId33"/>
    <p:sldId id="2147377652" r:id="rId34"/>
    <p:sldId id="2147377653" r:id="rId35"/>
    <p:sldId id="2147377654" r:id="rId36"/>
    <p:sldId id="2147377655" r:id="rId37"/>
  </p:sldIdLst>
  <p:sldSz cx="9906000" cy="6858000" type="A4"/>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5" userDrawn="1">
          <p15:clr>
            <a:srgbClr val="A4A3A4"/>
          </p15:clr>
        </p15:guide>
        <p15:guide id="2" orient="horz" pos="4178" userDrawn="1">
          <p15:clr>
            <a:srgbClr val="A4A3A4"/>
          </p15:clr>
        </p15:guide>
        <p15:guide id="4" pos="3120">
          <p15:clr>
            <a:srgbClr val="A4A3A4"/>
          </p15:clr>
        </p15:guide>
        <p15:guide id="5" pos="104" userDrawn="1">
          <p15:clr>
            <a:srgbClr val="A4A3A4"/>
          </p15:clr>
        </p15:guide>
        <p15:guide id="6" pos="6159"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0D10F00-FE6A-9840-0804-D3A382AC3392}" name="Akari Murota" initials="作成者" userId="Akari Murota" providerId="None"/>
  <p188:author id="{92C0186B-BCC9-9B2C-BBC1-5860CA8EF78D}" name="819049413148" initials="8" userId="aaf5573b9fae6da5" providerId="Windows Live"/>
  <p188:author id="{EC7DDECD-E8EB-D7FF-55E9-E379864FE200}" name="Omori Keisuke" initials="OK" userId="31ad22437353ac33"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819049413148" initials="8" lastIdx="11" clrIdx="0">
    <p:extLst>
      <p:ext uri="{19B8F6BF-5375-455C-9EA6-DF929625EA0E}">
        <p15:presenceInfo xmlns:p15="http://schemas.microsoft.com/office/powerpoint/2012/main" userId="aaf5573b9fae6da5" providerId="Windows Live"/>
      </p:ext>
    </p:extLst>
  </p:cmAuthor>
  <p:cmAuthor id="2" name="omc system" initials="os" lastIdx="39" clrIdx="1">
    <p:extLst>
      <p:ext uri="{19B8F6BF-5375-455C-9EA6-DF929625EA0E}">
        <p15:presenceInfo xmlns:p15="http://schemas.microsoft.com/office/powerpoint/2012/main" userId="00b7239bfeb0f80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8"/>
    <a:srgbClr val="F2DCDB"/>
    <a:srgbClr val="FFFFCC"/>
    <a:srgbClr val="FFFF66"/>
    <a:srgbClr val="005493"/>
    <a:srgbClr val="0066FF"/>
    <a:srgbClr val="FF9900"/>
    <a:srgbClr val="EE6045"/>
    <a:srgbClr val="CACAC8"/>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D1C11FE-778F-4478-B735-D75E7101DB36}" v="1" dt="2026-07-15T01:47:58.331"/>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中間スタイル 1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淡色スタイル 1 - アクセント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668" autoAdjust="0"/>
    <p:restoredTop sz="95271" autoAdjust="0"/>
  </p:normalViewPr>
  <p:slideViewPr>
    <p:cSldViewPr snapToGrid="0" showGuides="1">
      <p:cViewPr varScale="1">
        <p:scale>
          <a:sx n="107" d="100"/>
          <a:sy n="107" d="100"/>
        </p:scale>
        <p:origin x="1854" y="102"/>
      </p:cViewPr>
      <p:guideLst>
        <p:guide orient="horz" pos="2205"/>
        <p:guide orient="horz" pos="4178"/>
        <p:guide pos="3120"/>
        <p:guide pos="104"/>
        <p:guide pos="615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microsoft.com/office/2018/10/relationships/authors" Target="authors.xml"/><Relationship Id="rId20" Type="http://schemas.openxmlformats.org/officeDocument/2006/relationships/slide" Target="slides/slide19.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村木　祐介" userId="b4f4a4a2-cddf-4108-947a-3d1e35e64446" providerId="ADAL" clId="{543F8963-1F20-4B11-A0C4-00037729CC3A}"/>
    <pc:docChg chg="undo redo custSel addSld delSld modSld sldOrd modMainMaster delSection modSection">
      <pc:chgData name="村木　祐介" userId="b4f4a4a2-cddf-4108-947a-3d1e35e64446" providerId="ADAL" clId="{543F8963-1F20-4B11-A0C4-00037729CC3A}" dt="2026-07-15T01:49:41.746" v="68840" actId="1076"/>
      <pc:docMkLst>
        <pc:docMk/>
      </pc:docMkLst>
      <pc:sldChg chg="modSp mod">
        <pc:chgData name="村木　祐介" userId="b4f4a4a2-cddf-4108-947a-3d1e35e64446" providerId="ADAL" clId="{543F8963-1F20-4B11-A0C4-00037729CC3A}" dt="2026-07-15T01:49:41.746" v="68840" actId="1076"/>
        <pc:sldMkLst>
          <pc:docMk/>
          <pc:sldMk cId="2022327868" sldId="2147377577"/>
        </pc:sldMkLst>
        <pc:spChg chg="mod">
          <ac:chgData name="村木　祐介" userId="b4f4a4a2-cddf-4108-947a-3d1e35e64446" providerId="ADAL" clId="{543F8963-1F20-4B11-A0C4-00037729CC3A}" dt="2026-07-15T01:49:41.746" v="68840" actId="1076"/>
          <ac:spMkLst>
            <pc:docMk/>
            <pc:sldMk cId="2022327868" sldId="2147377577"/>
            <ac:spMk id="10" creationId="{245F9853-690B-259D-7EB2-46F93E8E687B}"/>
          </ac:spMkLst>
        </pc:spChg>
      </pc:sldChg>
      <pc:sldChg chg="addSp delSp modSp mod">
        <pc:chgData name="村木　祐介" userId="b4f4a4a2-cddf-4108-947a-3d1e35e64446" providerId="ADAL" clId="{543F8963-1F20-4B11-A0C4-00037729CC3A}" dt="2026-07-15T01:48:01.876" v="68838" actId="1036"/>
        <pc:sldMkLst>
          <pc:docMk/>
          <pc:sldMk cId="634549733" sldId="2147377621"/>
        </pc:sldMkLst>
        <pc:spChg chg="mod">
          <ac:chgData name="村木　祐介" userId="b4f4a4a2-cddf-4108-947a-3d1e35e64446" providerId="ADAL" clId="{543F8963-1F20-4B11-A0C4-00037729CC3A}" dt="2026-07-15T01:48:01.876" v="68838" actId="1036"/>
          <ac:spMkLst>
            <pc:docMk/>
            <pc:sldMk cId="634549733" sldId="2147377621"/>
            <ac:spMk id="2" creationId="{ABE2AC52-0BB8-D117-6D29-6286A1FEA8B4}"/>
          </ac:spMkLst>
        </pc:spChg>
        <pc:spChg chg="mod">
          <ac:chgData name="村木　祐介" userId="b4f4a4a2-cddf-4108-947a-3d1e35e64446" providerId="ADAL" clId="{543F8963-1F20-4B11-A0C4-00037729CC3A}" dt="2026-07-15T01:47:36.222" v="68809" actId="6549"/>
          <ac:spMkLst>
            <pc:docMk/>
            <pc:sldMk cId="634549733" sldId="2147377621"/>
            <ac:spMk id="3" creationId="{124436B7-DD80-8763-0051-FCA150FDCCA6}"/>
          </ac:spMkLst>
        </pc:spChg>
        <pc:spChg chg="mod">
          <ac:chgData name="村木　祐介" userId="b4f4a4a2-cddf-4108-947a-3d1e35e64446" providerId="ADAL" clId="{543F8963-1F20-4B11-A0C4-00037729CC3A}" dt="2026-07-15T01:47:58.331" v="68826"/>
          <ac:spMkLst>
            <pc:docMk/>
            <pc:sldMk cId="634549733" sldId="2147377621"/>
            <ac:spMk id="4" creationId="{22FB906D-08E9-E86F-1836-C974046A379D}"/>
          </ac:spMkLst>
        </pc:spChg>
        <pc:spChg chg="mod">
          <ac:chgData name="村木　祐介" userId="b4f4a4a2-cddf-4108-947a-3d1e35e64446" providerId="ADAL" clId="{543F8963-1F20-4B11-A0C4-00037729CC3A}" dt="2026-07-15T01:48:01.876" v="68838" actId="1036"/>
          <ac:spMkLst>
            <pc:docMk/>
            <pc:sldMk cId="634549733" sldId="2147377621"/>
            <ac:spMk id="5" creationId="{A0650AED-0523-57BB-AB5B-55F86FB816E6}"/>
          </ac:spMkLst>
        </pc:spChg>
        <pc:spChg chg="mod">
          <ac:chgData name="村木　祐介" userId="b4f4a4a2-cddf-4108-947a-3d1e35e64446" providerId="ADAL" clId="{543F8963-1F20-4B11-A0C4-00037729CC3A}" dt="2026-07-15T01:48:01.876" v="68838" actId="1036"/>
          <ac:spMkLst>
            <pc:docMk/>
            <pc:sldMk cId="634549733" sldId="2147377621"/>
            <ac:spMk id="7" creationId="{A42EF741-D105-BF68-5AA7-58FE7A868492}"/>
          </ac:spMkLst>
        </pc:spChg>
        <pc:spChg chg="mod">
          <ac:chgData name="村木　祐介" userId="b4f4a4a2-cddf-4108-947a-3d1e35e64446" providerId="ADAL" clId="{543F8963-1F20-4B11-A0C4-00037729CC3A}" dt="2026-07-15T01:48:01.876" v="68838" actId="1036"/>
          <ac:spMkLst>
            <pc:docMk/>
            <pc:sldMk cId="634549733" sldId="2147377621"/>
            <ac:spMk id="8" creationId="{EC155301-100E-064F-9928-973684F73170}"/>
          </ac:spMkLst>
        </pc:spChg>
        <pc:spChg chg="mod">
          <ac:chgData name="村木　祐介" userId="b4f4a4a2-cddf-4108-947a-3d1e35e64446" providerId="ADAL" clId="{543F8963-1F20-4B11-A0C4-00037729CC3A}" dt="2026-07-15T01:48:01.876" v="68838" actId="1036"/>
          <ac:spMkLst>
            <pc:docMk/>
            <pc:sldMk cId="634549733" sldId="2147377621"/>
            <ac:spMk id="10" creationId="{3A61564A-28F9-70FB-CF88-25D19578DCA1}"/>
          </ac:spMkLst>
        </pc:spChg>
        <pc:spChg chg="mod">
          <ac:chgData name="村木　祐介" userId="b4f4a4a2-cddf-4108-947a-3d1e35e64446" providerId="ADAL" clId="{543F8963-1F20-4B11-A0C4-00037729CC3A}" dt="2026-07-15T01:48:01.876" v="68838" actId="1036"/>
          <ac:spMkLst>
            <pc:docMk/>
            <pc:sldMk cId="634549733" sldId="2147377621"/>
            <ac:spMk id="11" creationId="{021C3984-59E8-B3D1-C830-2D01BA9F1188}"/>
          </ac:spMkLst>
        </pc:spChg>
        <pc:spChg chg="mod">
          <ac:chgData name="村木　祐介" userId="b4f4a4a2-cddf-4108-947a-3d1e35e64446" providerId="ADAL" clId="{543F8963-1F20-4B11-A0C4-00037729CC3A}" dt="2026-07-15T01:48:01.876" v="68838" actId="1036"/>
          <ac:spMkLst>
            <pc:docMk/>
            <pc:sldMk cId="634549733" sldId="2147377621"/>
            <ac:spMk id="12" creationId="{BF299C68-E451-18F7-7474-800635769B2C}"/>
          </ac:spMkLst>
        </pc:spChg>
        <pc:spChg chg="mod">
          <ac:chgData name="村木　祐介" userId="b4f4a4a2-cddf-4108-947a-3d1e35e64446" providerId="ADAL" clId="{543F8963-1F20-4B11-A0C4-00037729CC3A}" dt="2026-07-15T01:48:01.876" v="68838" actId="1036"/>
          <ac:spMkLst>
            <pc:docMk/>
            <pc:sldMk cId="634549733" sldId="2147377621"/>
            <ac:spMk id="17" creationId="{0606E22C-2A29-DE96-83D3-3C1E42B58E4A}"/>
          </ac:spMkLst>
        </pc:spChg>
        <pc:spChg chg="mod">
          <ac:chgData name="村木　祐介" userId="b4f4a4a2-cddf-4108-947a-3d1e35e64446" providerId="ADAL" clId="{543F8963-1F20-4B11-A0C4-00037729CC3A}" dt="2026-07-15T01:48:01.876" v="68838" actId="1036"/>
          <ac:spMkLst>
            <pc:docMk/>
            <pc:sldMk cId="634549733" sldId="2147377621"/>
            <ac:spMk id="18" creationId="{618A25C2-60CD-65A3-14C7-CCBF5994CF90}"/>
          </ac:spMkLst>
        </pc:spChg>
        <pc:spChg chg="mod">
          <ac:chgData name="村木　祐介" userId="b4f4a4a2-cddf-4108-947a-3d1e35e64446" providerId="ADAL" clId="{543F8963-1F20-4B11-A0C4-00037729CC3A}" dt="2026-07-15T01:48:01.876" v="68838" actId="1036"/>
          <ac:spMkLst>
            <pc:docMk/>
            <pc:sldMk cId="634549733" sldId="2147377621"/>
            <ac:spMk id="19" creationId="{D974C6B5-6142-DCC1-A57D-1C89B0BFD752}"/>
          </ac:spMkLst>
        </pc:spChg>
      </pc:sldChg>
      <pc:sldChg chg="del">
        <pc:chgData name="村木　祐介" userId="b4f4a4a2-cddf-4108-947a-3d1e35e64446" providerId="ADAL" clId="{543F8963-1F20-4B11-A0C4-00037729CC3A}" dt="2026-07-15T01:49:29.814" v="68839" actId="47"/>
        <pc:sldMkLst>
          <pc:docMk/>
          <pc:sldMk cId="467672572" sldId="214737765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4" y="0"/>
            <a:ext cx="2918831" cy="493316"/>
          </a:xfrm>
          <a:prstGeom prst="rect">
            <a:avLst/>
          </a:prstGeom>
        </p:spPr>
        <p:txBody>
          <a:bodyPr vert="horz" lIns="91413" tIns="45708" rIns="91413" bIns="45708"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7" y="0"/>
            <a:ext cx="2918831" cy="493316"/>
          </a:xfrm>
          <a:prstGeom prst="rect">
            <a:avLst/>
          </a:prstGeom>
        </p:spPr>
        <p:txBody>
          <a:bodyPr vert="horz" lIns="91413" tIns="45708" rIns="91413" bIns="45708" rtlCol="0"/>
          <a:lstStyle>
            <a:lvl1pPr algn="r">
              <a:defRPr sz="1200"/>
            </a:lvl1pPr>
          </a:lstStyle>
          <a:p>
            <a:fld id="{6C691B19-0C62-416B-875B-9A3FD230F3BF}" type="datetimeFigureOut">
              <a:rPr kumimoji="1" lang="ja-JP" altLang="en-US" smtClean="0"/>
              <a:pPr/>
              <a:t>2026/7/16</a:t>
            </a:fld>
            <a:endParaRPr kumimoji="1" lang="ja-JP" altLang="en-US"/>
          </a:p>
        </p:txBody>
      </p:sp>
      <p:sp>
        <p:nvSpPr>
          <p:cNvPr id="4" name="スライド イメージ プレースホルダー 3"/>
          <p:cNvSpPr>
            <a:spLocks noGrp="1" noRot="1" noChangeAspect="1"/>
          </p:cNvSpPr>
          <p:nvPr>
            <p:ph type="sldImg" idx="2"/>
          </p:nvPr>
        </p:nvSpPr>
        <p:spPr>
          <a:xfrm>
            <a:off x="695325" y="739775"/>
            <a:ext cx="5345113" cy="3700463"/>
          </a:xfrm>
          <a:prstGeom prst="rect">
            <a:avLst/>
          </a:prstGeom>
          <a:noFill/>
          <a:ln w="12700">
            <a:solidFill>
              <a:prstClr val="black"/>
            </a:solidFill>
          </a:ln>
        </p:spPr>
        <p:txBody>
          <a:bodyPr vert="horz" lIns="91413" tIns="45708" rIns="91413" bIns="45708" rtlCol="0" anchor="ctr"/>
          <a:lstStyle/>
          <a:p>
            <a:endParaRPr lang="ja-JP" altLang="en-US"/>
          </a:p>
        </p:txBody>
      </p:sp>
      <p:sp>
        <p:nvSpPr>
          <p:cNvPr id="5" name="ノート プレースホルダー 4"/>
          <p:cNvSpPr>
            <a:spLocks noGrp="1"/>
          </p:cNvSpPr>
          <p:nvPr>
            <p:ph type="body" sz="quarter" idx="3"/>
          </p:nvPr>
        </p:nvSpPr>
        <p:spPr>
          <a:xfrm>
            <a:off x="673577" y="4686503"/>
            <a:ext cx="5388610" cy="4439841"/>
          </a:xfrm>
          <a:prstGeom prst="rect">
            <a:avLst/>
          </a:prstGeom>
        </p:spPr>
        <p:txBody>
          <a:bodyPr vert="horz" lIns="91413" tIns="45708" rIns="91413" bIns="4570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4" y="9371285"/>
            <a:ext cx="2918831" cy="493316"/>
          </a:xfrm>
          <a:prstGeom prst="rect">
            <a:avLst/>
          </a:prstGeom>
        </p:spPr>
        <p:txBody>
          <a:bodyPr vert="horz" lIns="91413" tIns="45708" rIns="91413" bIns="45708"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7" y="9371285"/>
            <a:ext cx="2918831" cy="493316"/>
          </a:xfrm>
          <a:prstGeom prst="rect">
            <a:avLst/>
          </a:prstGeom>
        </p:spPr>
        <p:txBody>
          <a:bodyPr vert="horz" lIns="91413" tIns="45708" rIns="91413" bIns="45708" rtlCol="0" anchor="b"/>
          <a:lstStyle>
            <a:lvl1pPr algn="r">
              <a:defRPr sz="1200"/>
            </a:lvl1pPr>
          </a:lstStyle>
          <a:p>
            <a:fld id="{215339EB-1CD4-43A4-9FDD-741692FE37E1}" type="slidenum">
              <a:rPr kumimoji="1" lang="ja-JP" altLang="en-US" smtClean="0"/>
              <a:pPr/>
              <a:t>‹#›</a:t>
            </a:fld>
            <a:endParaRPr kumimoji="1" lang="ja-JP" altLang="en-US"/>
          </a:p>
        </p:txBody>
      </p:sp>
    </p:spTree>
    <p:extLst>
      <p:ext uri="{BB962C8B-B14F-4D97-AF65-F5344CB8AC3E}">
        <p14:creationId xmlns:p14="http://schemas.microsoft.com/office/powerpoint/2010/main" val="319239859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25E2186-2967-4821-A1E6-00BB6567A41D}"/>
              </a:ext>
            </a:extLst>
          </p:cNvPr>
          <p:cNvSpPr>
            <a:spLocks noGrp="1"/>
          </p:cNvSpPr>
          <p:nvPr>
            <p:ph type="ctrTitle"/>
          </p:nvPr>
        </p:nvSpPr>
        <p:spPr>
          <a:xfrm>
            <a:off x="1238250" y="1122363"/>
            <a:ext cx="7429500" cy="2387600"/>
          </a:xfrm>
        </p:spPr>
        <p:txBody>
          <a:bodyPr anchor="b"/>
          <a:lstStyle>
            <a:lvl1pPr algn="ctr">
              <a:defRPr sz="4875"/>
            </a:lvl1pPr>
          </a:lstStyle>
          <a:p>
            <a:r>
              <a:rPr kumimoji="1" lang="ja-JP" altLang="en-US"/>
              <a:t>マスター タイトルの書式設定</a:t>
            </a:r>
          </a:p>
        </p:txBody>
      </p:sp>
      <p:sp>
        <p:nvSpPr>
          <p:cNvPr id="3" name="字幕 2">
            <a:extLst>
              <a:ext uri="{FF2B5EF4-FFF2-40B4-BE49-F238E27FC236}">
                <a16:creationId xmlns:a16="http://schemas.microsoft.com/office/drawing/2014/main" id="{0F0F4D17-DDC2-4005-ADDF-23238275CDF4}"/>
              </a:ext>
            </a:extLst>
          </p:cNvPr>
          <p:cNvSpPr>
            <a:spLocks noGrp="1"/>
          </p:cNvSpPr>
          <p:nvPr>
            <p:ph type="subTitle" idx="1"/>
          </p:nvPr>
        </p:nvSpPr>
        <p:spPr>
          <a:xfrm>
            <a:off x="1238250" y="3602038"/>
            <a:ext cx="74295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CF31A4AC-F869-4037-98D5-4740106FBA29}"/>
              </a:ext>
            </a:extLst>
          </p:cNvPr>
          <p:cNvSpPr>
            <a:spLocks noGrp="1"/>
          </p:cNvSpPr>
          <p:nvPr>
            <p:ph type="dt" sz="half" idx="10"/>
          </p:nvPr>
        </p:nvSpPr>
        <p:spPr/>
        <p:txBody>
          <a:bodyPr/>
          <a:lstStyle/>
          <a:p>
            <a:fld id="{6103C12E-F507-4A90-9AEF-E1AF1375DB62}" type="datetimeFigureOut">
              <a:rPr kumimoji="1" lang="ja-JP" altLang="en-US" smtClean="0"/>
              <a:t>2026/7/16</a:t>
            </a:fld>
            <a:endParaRPr kumimoji="1" lang="ja-JP" altLang="en-US"/>
          </a:p>
        </p:txBody>
      </p:sp>
      <p:sp>
        <p:nvSpPr>
          <p:cNvPr id="5" name="フッター プレースホルダー 4">
            <a:extLst>
              <a:ext uri="{FF2B5EF4-FFF2-40B4-BE49-F238E27FC236}">
                <a16:creationId xmlns:a16="http://schemas.microsoft.com/office/drawing/2014/main" id="{55002CF9-B093-497D-A4AD-37175B82025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4123399-7154-4582-9582-192EC5E2164B}"/>
              </a:ext>
            </a:extLst>
          </p:cNvPr>
          <p:cNvSpPr>
            <a:spLocks noGrp="1"/>
          </p:cNvSpPr>
          <p:nvPr>
            <p:ph type="sldNum" sz="quarter" idx="12"/>
          </p:nvPr>
        </p:nvSpPr>
        <p:spPr/>
        <p:txBody>
          <a:bodyPr/>
          <a:lstStyle/>
          <a:p>
            <a:fld id="{386BE907-2A70-47C7-A9B9-05CC84527673}" type="slidenum">
              <a:rPr kumimoji="1" lang="ja-JP" altLang="en-US" smtClean="0"/>
              <a:t>‹#›</a:t>
            </a:fld>
            <a:endParaRPr kumimoji="1" lang="ja-JP" altLang="en-US"/>
          </a:p>
        </p:txBody>
      </p:sp>
    </p:spTree>
    <p:extLst>
      <p:ext uri="{BB962C8B-B14F-4D97-AF65-F5344CB8AC3E}">
        <p14:creationId xmlns:p14="http://schemas.microsoft.com/office/powerpoint/2010/main" val="31835773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0580F5A-B939-4F69-AA96-8BA34F033E3A}"/>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E7D44C50-72A3-4FA6-8F8C-8470A1F7DDD0}"/>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601CA9B-F4C9-4CF5-84D3-800D495F286B}"/>
              </a:ext>
            </a:extLst>
          </p:cNvPr>
          <p:cNvSpPr>
            <a:spLocks noGrp="1"/>
          </p:cNvSpPr>
          <p:nvPr>
            <p:ph type="dt" sz="half" idx="10"/>
          </p:nvPr>
        </p:nvSpPr>
        <p:spPr/>
        <p:txBody>
          <a:bodyPr/>
          <a:lstStyle/>
          <a:p>
            <a:fld id="{6103C12E-F507-4A90-9AEF-E1AF1375DB62}" type="datetimeFigureOut">
              <a:rPr kumimoji="1" lang="ja-JP" altLang="en-US" smtClean="0"/>
              <a:t>2026/7/16</a:t>
            </a:fld>
            <a:endParaRPr kumimoji="1" lang="ja-JP" altLang="en-US"/>
          </a:p>
        </p:txBody>
      </p:sp>
      <p:sp>
        <p:nvSpPr>
          <p:cNvPr id="5" name="フッター プレースホルダー 4">
            <a:extLst>
              <a:ext uri="{FF2B5EF4-FFF2-40B4-BE49-F238E27FC236}">
                <a16:creationId xmlns:a16="http://schemas.microsoft.com/office/drawing/2014/main" id="{1661566B-2859-4B8A-83FD-0A326041256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42D9B38-9CEB-4033-A8E7-44CC48E0EA20}"/>
              </a:ext>
            </a:extLst>
          </p:cNvPr>
          <p:cNvSpPr>
            <a:spLocks noGrp="1"/>
          </p:cNvSpPr>
          <p:nvPr>
            <p:ph type="sldNum" sz="quarter" idx="12"/>
          </p:nvPr>
        </p:nvSpPr>
        <p:spPr/>
        <p:txBody>
          <a:bodyPr/>
          <a:lstStyle/>
          <a:p>
            <a:fld id="{386BE907-2A70-47C7-A9B9-05CC84527673}" type="slidenum">
              <a:rPr kumimoji="1" lang="ja-JP" altLang="en-US" smtClean="0"/>
              <a:t>‹#›</a:t>
            </a:fld>
            <a:endParaRPr kumimoji="1" lang="ja-JP" altLang="en-US"/>
          </a:p>
        </p:txBody>
      </p:sp>
    </p:spTree>
    <p:extLst>
      <p:ext uri="{BB962C8B-B14F-4D97-AF65-F5344CB8AC3E}">
        <p14:creationId xmlns:p14="http://schemas.microsoft.com/office/powerpoint/2010/main" val="2564472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46793C94-6052-46D7-ABF1-401A743EB33A}"/>
              </a:ext>
            </a:extLst>
          </p:cNvPr>
          <p:cNvSpPr>
            <a:spLocks noGrp="1"/>
          </p:cNvSpPr>
          <p:nvPr>
            <p:ph type="title" orient="vert"/>
          </p:nvPr>
        </p:nvSpPr>
        <p:spPr>
          <a:xfrm>
            <a:off x="7088981" y="365125"/>
            <a:ext cx="2135981"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EC188994-A45F-4C7B-B91C-7527B3C1D0A1}"/>
              </a:ext>
            </a:extLst>
          </p:cNvPr>
          <p:cNvSpPr>
            <a:spLocks noGrp="1"/>
          </p:cNvSpPr>
          <p:nvPr>
            <p:ph type="body" orient="vert" idx="1"/>
          </p:nvPr>
        </p:nvSpPr>
        <p:spPr>
          <a:xfrm>
            <a:off x="681037" y="365125"/>
            <a:ext cx="6284119"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BEFB8FA-A5F2-4BBC-A89A-72BF42906200}"/>
              </a:ext>
            </a:extLst>
          </p:cNvPr>
          <p:cNvSpPr>
            <a:spLocks noGrp="1"/>
          </p:cNvSpPr>
          <p:nvPr>
            <p:ph type="dt" sz="half" idx="10"/>
          </p:nvPr>
        </p:nvSpPr>
        <p:spPr/>
        <p:txBody>
          <a:bodyPr/>
          <a:lstStyle/>
          <a:p>
            <a:fld id="{6103C12E-F507-4A90-9AEF-E1AF1375DB62}" type="datetimeFigureOut">
              <a:rPr kumimoji="1" lang="ja-JP" altLang="en-US" smtClean="0"/>
              <a:t>2026/7/16</a:t>
            </a:fld>
            <a:endParaRPr kumimoji="1" lang="ja-JP" altLang="en-US"/>
          </a:p>
        </p:txBody>
      </p:sp>
      <p:sp>
        <p:nvSpPr>
          <p:cNvPr id="5" name="フッター プレースホルダー 4">
            <a:extLst>
              <a:ext uri="{FF2B5EF4-FFF2-40B4-BE49-F238E27FC236}">
                <a16:creationId xmlns:a16="http://schemas.microsoft.com/office/drawing/2014/main" id="{12C4033E-8A37-4E34-AFCA-BCDB8D57A72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A91617D-4398-4F63-8ABF-EA1578C0CD4B}"/>
              </a:ext>
            </a:extLst>
          </p:cNvPr>
          <p:cNvSpPr>
            <a:spLocks noGrp="1"/>
          </p:cNvSpPr>
          <p:nvPr>
            <p:ph type="sldNum" sz="quarter" idx="12"/>
          </p:nvPr>
        </p:nvSpPr>
        <p:spPr/>
        <p:txBody>
          <a:bodyPr/>
          <a:lstStyle/>
          <a:p>
            <a:fld id="{386BE907-2A70-47C7-A9B9-05CC84527673}" type="slidenum">
              <a:rPr kumimoji="1" lang="ja-JP" altLang="en-US" smtClean="0"/>
              <a:t>‹#›</a:t>
            </a:fld>
            <a:endParaRPr kumimoji="1" lang="ja-JP" altLang="en-US"/>
          </a:p>
        </p:txBody>
      </p:sp>
    </p:spTree>
    <p:extLst>
      <p:ext uri="{BB962C8B-B14F-4D97-AF65-F5344CB8AC3E}">
        <p14:creationId xmlns:p14="http://schemas.microsoft.com/office/powerpoint/2010/main" val="31354913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タイトルとコンテンツ">
    <p:spTree>
      <p:nvGrpSpPr>
        <p:cNvPr id="1" name=""/>
        <p:cNvGrpSpPr/>
        <p:nvPr/>
      </p:nvGrpSpPr>
      <p:grpSpPr>
        <a:xfrm>
          <a:off x="0" y="0"/>
          <a:ext cx="0" cy="0"/>
          <a:chOff x="0" y="0"/>
          <a:chExt cx="0" cy="0"/>
        </a:xfrm>
      </p:grpSpPr>
      <p:sp>
        <p:nvSpPr>
          <p:cNvPr id="23" name="Rectangle 16"/>
          <p:cNvSpPr>
            <a:spLocks noChangeArrowheads="1"/>
          </p:cNvSpPr>
          <p:nvPr userDrawn="1"/>
        </p:nvSpPr>
        <p:spPr bwMode="auto">
          <a:xfrm>
            <a:off x="0" y="0"/>
            <a:ext cx="9906000" cy="292100"/>
          </a:xfrm>
          <a:prstGeom prst="rect">
            <a:avLst/>
          </a:prstGeom>
          <a:solidFill>
            <a:schemeClr val="accent2"/>
          </a:solidFill>
          <a:ln w="19050">
            <a:solidFill>
              <a:schemeClr val="accent3">
                <a:lumMod val="50000"/>
              </a:schemeClr>
            </a:solidFill>
            <a:miter lim="800000"/>
            <a:headEnd/>
            <a:tailEnd/>
          </a:ln>
        </p:spPr>
        <p:txBody>
          <a:bodyPr wrap="none" lIns="95782" tIns="47891" rIns="95782" bIns="47891" anchor="ctr"/>
          <a:lstStyle/>
          <a:p>
            <a:pPr lvl="0"/>
            <a:endParaRPr lang="en-US" altLang="ja-JP" dirty="0">
              <a:solidFill>
                <a:srgbClr val="FFFFFF"/>
              </a:solidFill>
              <a:latin typeface="+mn-ea"/>
              <a:ea typeface="+mn-ea"/>
            </a:endParaRPr>
          </a:p>
        </p:txBody>
      </p:sp>
      <p:graphicFrame>
        <p:nvGraphicFramePr>
          <p:cNvPr id="24" name="Group 28"/>
          <p:cNvGraphicFramePr>
            <a:graphicFrameLocks noGrp="1"/>
          </p:cNvGraphicFramePr>
          <p:nvPr userDrawn="1">
            <p:extLst>
              <p:ext uri="{D42A27DB-BD31-4B8C-83A1-F6EECF244321}">
                <p14:modId xmlns:p14="http://schemas.microsoft.com/office/powerpoint/2010/main" val="1102208027"/>
              </p:ext>
            </p:extLst>
          </p:nvPr>
        </p:nvGraphicFramePr>
        <p:xfrm>
          <a:off x="36830" y="475573"/>
          <a:ext cx="9831070" cy="6159497"/>
        </p:xfrm>
        <a:graphic>
          <a:graphicData uri="http://schemas.openxmlformats.org/drawingml/2006/table">
            <a:tbl>
              <a:tblPr/>
              <a:tblGrid>
                <a:gridCol w="621848">
                  <a:extLst>
                    <a:ext uri="{9D8B030D-6E8A-4147-A177-3AD203B41FA5}">
                      <a16:colId xmlns:a16="http://schemas.microsoft.com/office/drawing/2014/main" val="20000"/>
                    </a:ext>
                  </a:extLst>
                </a:gridCol>
                <a:gridCol w="2861762">
                  <a:extLst>
                    <a:ext uri="{9D8B030D-6E8A-4147-A177-3AD203B41FA5}">
                      <a16:colId xmlns:a16="http://schemas.microsoft.com/office/drawing/2014/main" val="20001"/>
                    </a:ext>
                  </a:extLst>
                </a:gridCol>
                <a:gridCol w="723900">
                  <a:extLst>
                    <a:ext uri="{9D8B030D-6E8A-4147-A177-3AD203B41FA5}">
                      <a16:colId xmlns:a16="http://schemas.microsoft.com/office/drawing/2014/main" val="20002"/>
                    </a:ext>
                  </a:extLst>
                </a:gridCol>
                <a:gridCol w="5623560">
                  <a:extLst>
                    <a:ext uri="{9D8B030D-6E8A-4147-A177-3AD203B41FA5}">
                      <a16:colId xmlns:a16="http://schemas.microsoft.com/office/drawing/2014/main" val="20004"/>
                    </a:ext>
                  </a:extLst>
                </a:gridCol>
              </a:tblGrid>
              <a:tr h="23681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メイリオ" panose="020B0604030504040204" pitchFamily="50" charset="-128"/>
                        </a:rPr>
                        <a:t>時間</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メイリオ" panose="020B0604030504040204" pitchFamily="50" charset="-128"/>
                        </a:rPr>
                        <a:t>映像画面</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メイリオ" panose="020B0604030504040204" pitchFamily="50" charset="-128"/>
                        </a:rPr>
                        <a:t>BGM</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メイリオ" panose="020B0604030504040204" pitchFamily="50" charset="-128"/>
                        </a:rPr>
                        <a:t>等</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メイリオ" panose="020B0604030504040204" pitchFamily="50" charset="-128"/>
                        </a:rPr>
                        <a:t>コメント　／　内容</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91565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200" b="0" i="0" u="none" strike="noStrike" cap="none" normalizeH="0" baseline="0" dirty="0">
                        <a:ln>
                          <a:noFill/>
                        </a:ln>
                        <a:solidFill>
                          <a:schemeClr val="tx1"/>
                        </a:solidFill>
                        <a:effectLst/>
                        <a:latin typeface="Arial" charset="0"/>
                        <a:ea typeface="ＭＳ ゴシック" pitchFamily="49" charset="-128"/>
                      </a:endParaRP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200" b="0" i="0" u="none" strike="noStrike" cap="none" normalizeH="0" baseline="0" dirty="0">
                        <a:ln>
                          <a:noFill/>
                        </a:ln>
                        <a:solidFill>
                          <a:schemeClr val="tx1"/>
                        </a:solidFill>
                        <a:effectLst/>
                        <a:latin typeface="Arial" charset="0"/>
                        <a:ea typeface="ＭＳ ゴシック" pitchFamily="49" charset="-128"/>
                      </a:endParaRP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200" b="0" i="0" u="none" strike="noStrike" cap="none" normalizeH="0" baseline="0" dirty="0">
                        <a:ln>
                          <a:noFill/>
                        </a:ln>
                        <a:solidFill>
                          <a:schemeClr val="tx1"/>
                        </a:solidFill>
                        <a:effectLst/>
                        <a:latin typeface="Arial" charset="0"/>
                        <a:ea typeface="ＭＳ ゴシック" pitchFamily="49" charset="-128"/>
                      </a:endParaRP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200" b="0" i="0" u="none" strike="noStrike" cap="none" normalizeH="0" baseline="0" dirty="0">
                        <a:ln>
                          <a:noFill/>
                        </a:ln>
                        <a:solidFill>
                          <a:schemeClr val="tx1"/>
                        </a:solidFill>
                        <a:effectLst/>
                        <a:latin typeface="Arial" charset="0"/>
                        <a:ea typeface="ＭＳ ゴシック" pitchFamily="49" charset="-128"/>
                      </a:endParaRP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4" name="テキスト ボックス 3">
            <a:extLst>
              <a:ext uri="{FF2B5EF4-FFF2-40B4-BE49-F238E27FC236}">
                <a16:creationId xmlns:a16="http://schemas.microsoft.com/office/drawing/2014/main" id="{50F9C74B-FD43-44CE-8119-5085B0448532}"/>
              </a:ext>
            </a:extLst>
          </p:cNvPr>
          <p:cNvSpPr txBox="1"/>
          <p:nvPr userDrawn="1"/>
        </p:nvSpPr>
        <p:spPr>
          <a:xfrm>
            <a:off x="2108545" y="9917"/>
            <a:ext cx="5665333" cy="276999"/>
          </a:xfrm>
          <a:prstGeom prst="rect">
            <a:avLst/>
          </a:prstGeom>
          <a:noFill/>
        </p:spPr>
        <p:txBody>
          <a:bodyPr wrap="none" rtlCol="0" anchor="ctr">
            <a:spAutoFit/>
          </a:bodyPr>
          <a:lstStyle/>
          <a:p>
            <a:pPr algn="ctr"/>
            <a:r>
              <a:rPr lang="ja-JP" altLang="en-US" sz="1200" b="1" dirty="0">
                <a:solidFill>
                  <a:schemeClr val="bg1"/>
                </a:solidFill>
                <a:latin typeface="Meiryo UI" panose="020B0604030504040204" pitchFamily="34" charset="-128"/>
                <a:ea typeface="Meiryo UI" panose="020B0604030504040204" pitchFamily="34" charset="-128"/>
              </a:rPr>
              <a:t>国立アートリサーチセンター設立記念シンポジウム 「ナショナル・アートミュージアムのいま」</a:t>
            </a:r>
          </a:p>
        </p:txBody>
      </p:sp>
    </p:spTree>
    <p:extLst>
      <p:ext uri="{BB962C8B-B14F-4D97-AF65-F5344CB8AC3E}">
        <p14:creationId xmlns:p14="http://schemas.microsoft.com/office/powerpoint/2010/main" val="34726804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白紙">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16FB547F-C147-B71E-3729-820D1FA8D7A2}"/>
              </a:ext>
            </a:extLst>
          </p:cNvPr>
          <p:cNvSpPr>
            <a:spLocks noGrp="1" noChangeArrowheads="1"/>
          </p:cNvSpPr>
          <p:nvPr>
            <p:ph type="sldNum" sz="quarter" idx="10"/>
          </p:nvPr>
        </p:nvSpPr>
        <p:spPr>
          <a:xfrm>
            <a:off x="8853488" y="6553200"/>
            <a:ext cx="1052512" cy="304800"/>
          </a:xfrm>
          <a:prstGeom prst="rect">
            <a:avLst/>
          </a:prstGeom>
        </p:spPr>
        <p:txBody>
          <a:bodyPr/>
          <a:lstStyle>
            <a:lvl1pPr>
              <a:defRPr sz="1000">
                <a:latin typeface="ヒラギノ角ゴ Std W8" pitchFamily="34" charset="-128"/>
                <a:ea typeface="ヒラギノ角ゴ Std W8" pitchFamily="34" charset="-128"/>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28FD51E-6DB8-41B0-9247-29C39E87F9F7}" type="slidenum">
              <a:rPr kumimoji="1" lang="en-US" altLang="ja-JP" sz="1000" b="0" i="0" u="none" strike="noStrike" kern="1200" cap="none" spc="0" normalizeH="0" baseline="0" noProof="0">
                <a:ln>
                  <a:noFill/>
                </a:ln>
                <a:solidFill>
                  <a:prstClr val="black"/>
                </a:solidFill>
                <a:effectLst/>
                <a:uLnTx/>
                <a:uFillTx/>
                <a:ea typeface="ヒラギノ角ゴ Std W8"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en-US" altLang="ja-JP" sz="1000" b="0" i="0" u="none" strike="noStrike" kern="1200" cap="none" spc="0" normalizeH="0" baseline="0" noProof="0">
              <a:ln>
                <a:noFill/>
              </a:ln>
              <a:solidFill>
                <a:prstClr val="black"/>
              </a:solidFill>
              <a:effectLst/>
              <a:uLnTx/>
              <a:uFillTx/>
              <a:ea typeface="ヒラギノ角ゴ Std W8" pitchFamily="34" charset="-128"/>
              <a:cs typeface="+mn-cs"/>
            </a:endParaRPr>
          </a:p>
        </p:txBody>
      </p:sp>
    </p:spTree>
    <p:extLst>
      <p:ext uri="{BB962C8B-B14F-4D97-AF65-F5344CB8AC3E}">
        <p14:creationId xmlns:p14="http://schemas.microsoft.com/office/powerpoint/2010/main" val="19255205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90B9791-30D2-4815-A1E5-171B90F03E49}"/>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A0E4241-A705-43B7-9800-E504C9E7E715}"/>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88A5AE9-0300-40F3-8DB5-E7C642F11461}"/>
              </a:ext>
            </a:extLst>
          </p:cNvPr>
          <p:cNvSpPr>
            <a:spLocks noGrp="1"/>
          </p:cNvSpPr>
          <p:nvPr>
            <p:ph type="dt" sz="half" idx="10"/>
          </p:nvPr>
        </p:nvSpPr>
        <p:spPr/>
        <p:txBody>
          <a:bodyPr/>
          <a:lstStyle/>
          <a:p>
            <a:fld id="{6103C12E-F507-4A90-9AEF-E1AF1375DB62}" type="datetimeFigureOut">
              <a:rPr kumimoji="1" lang="ja-JP" altLang="en-US" smtClean="0"/>
              <a:t>2026/7/16</a:t>
            </a:fld>
            <a:endParaRPr kumimoji="1" lang="ja-JP" altLang="en-US"/>
          </a:p>
        </p:txBody>
      </p:sp>
      <p:sp>
        <p:nvSpPr>
          <p:cNvPr id="5" name="フッター プレースホルダー 4">
            <a:extLst>
              <a:ext uri="{FF2B5EF4-FFF2-40B4-BE49-F238E27FC236}">
                <a16:creationId xmlns:a16="http://schemas.microsoft.com/office/drawing/2014/main" id="{77003EBF-0105-4F8A-9C4F-34E86FEBBF2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C0682F9-C258-4EF2-B59C-ACEBE796A5BB}"/>
              </a:ext>
            </a:extLst>
          </p:cNvPr>
          <p:cNvSpPr>
            <a:spLocks noGrp="1"/>
          </p:cNvSpPr>
          <p:nvPr>
            <p:ph type="sldNum" sz="quarter" idx="12"/>
          </p:nvPr>
        </p:nvSpPr>
        <p:spPr/>
        <p:txBody>
          <a:bodyPr/>
          <a:lstStyle/>
          <a:p>
            <a:fld id="{386BE907-2A70-47C7-A9B9-05CC84527673}" type="slidenum">
              <a:rPr kumimoji="1" lang="ja-JP" altLang="en-US" smtClean="0"/>
              <a:t>‹#›</a:t>
            </a:fld>
            <a:endParaRPr kumimoji="1" lang="ja-JP" altLang="en-US"/>
          </a:p>
        </p:txBody>
      </p:sp>
    </p:spTree>
    <p:extLst>
      <p:ext uri="{BB962C8B-B14F-4D97-AF65-F5344CB8AC3E}">
        <p14:creationId xmlns:p14="http://schemas.microsoft.com/office/powerpoint/2010/main" val="2164616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D9CAA80-000A-4F03-9147-FA739D3BEAB0}"/>
              </a:ext>
            </a:extLst>
          </p:cNvPr>
          <p:cNvSpPr>
            <a:spLocks noGrp="1"/>
          </p:cNvSpPr>
          <p:nvPr>
            <p:ph type="title"/>
          </p:nvPr>
        </p:nvSpPr>
        <p:spPr>
          <a:xfrm>
            <a:off x="675878" y="1709739"/>
            <a:ext cx="8543925" cy="2852737"/>
          </a:xfrm>
        </p:spPr>
        <p:txBody>
          <a:bodyPr anchor="b"/>
          <a:lstStyle>
            <a:lvl1pPr>
              <a:defRPr sz="4875"/>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C2D8A64-418A-4A93-A8AB-ED01BB7E4354}"/>
              </a:ext>
            </a:extLst>
          </p:cNvPr>
          <p:cNvSpPr>
            <a:spLocks noGrp="1"/>
          </p:cNvSpPr>
          <p:nvPr>
            <p:ph type="body" idx="1"/>
          </p:nvPr>
        </p:nvSpPr>
        <p:spPr>
          <a:xfrm>
            <a:off x="675878" y="4589464"/>
            <a:ext cx="8543925" cy="1500187"/>
          </a:xfrm>
        </p:spPr>
        <p:txBody>
          <a:bodyPr/>
          <a:lstStyle>
            <a:lvl1pPr marL="0" indent="0">
              <a:buNone/>
              <a:defRPr sz="1950">
                <a:solidFill>
                  <a:schemeClr val="tx1">
                    <a:tint val="75000"/>
                  </a:schemeClr>
                </a:solidFill>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368AE129-1D05-4F87-888E-D59388C46176}"/>
              </a:ext>
            </a:extLst>
          </p:cNvPr>
          <p:cNvSpPr>
            <a:spLocks noGrp="1"/>
          </p:cNvSpPr>
          <p:nvPr>
            <p:ph type="dt" sz="half" idx="10"/>
          </p:nvPr>
        </p:nvSpPr>
        <p:spPr/>
        <p:txBody>
          <a:bodyPr/>
          <a:lstStyle/>
          <a:p>
            <a:fld id="{6103C12E-F507-4A90-9AEF-E1AF1375DB62}" type="datetimeFigureOut">
              <a:rPr kumimoji="1" lang="ja-JP" altLang="en-US" smtClean="0"/>
              <a:t>2026/7/16</a:t>
            </a:fld>
            <a:endParaRPr kumimoji="1" lang="ja-JP" altLang="en-US"/>
          </a:p>
        </p:txBody>
      </p:sp>
      <p:sp>
        <p:nvSpPr>
          <p:cNvPr id="5" name="フッター プレースホルダー 4">
            <a:extLst>
              <a:ext uri="{FF2B5EF4-FFF2-40B4-BE49-F238E27FC236}">
                <a16:creationId xmlns:a16="http://schemas.microsoft.com/office/drawing/2014/main" id="{FA7ACA04-97AA-4440-9F02-5F230BB79B9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DD0A429-5AE0-4A9D-89B3-50DC4BE30FEE}"/>
              </a:ext>
            </a:extLst>
          </p:cNvPr>
          <p:cNvSpPr>
            <a:spLocks noGrp="1"/>
          </p:cNvSpPr>
          <p:nvPr>
            <p:ph type="sldNum" sz="quarter" idx="12"/>
          </p:nvPr>
        </p:nvSpPr>
        <p:spPr/>
        <p:txBody>
          <a:bodyPr/>
          <a:lstStyle/>
          <a:p>
            <a:fld id="{386BE907-2A70-47C7-A9B9-05CC84527673}" type="slidenum">
              <a:rPr kumimoji="1" lang="ja-JP" altLang="en-US" smtClean="0"/>
              <a:t>‹#›</a:t>
            </a:fld>
            <a:endParaRPr kumimoji="1" lang="ja-JP" altLang="en-US"/>
          </a:p>
        </p:txBody>
      </p:sp>
    </p:spTree>
    <p:extLst>
      <p:ext uri="{BB962C8B-B14F-4D97-AF65-F5344CB8AC3E}">
        <p14:creationId xmlns:p14="http://schemas.microsoft.com/office/powerpoint/2010/main" val="3137831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AE47E62-60B9-4850-9D37-2EECE3328560}"/>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C05688D-7F20-48FC-AC47-7ADF23C85D4F}"/>
              </a:ext>
            </a:extLst>
          </p:cNvPr>
          <p:cNvSpPr>
            <a:spLocks noGrp="1"/>
          </p:cNvSpPr>
          <p:nvPr>
            <p:ph sz="half" idx="1"/>
          </p:nvPr>
        </p:nvSpPr>
        <p:spPr>
          <a:xfrm>
            <a:off x="681038" y="1825625"/>
            <a:ext cx="42100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4438AEEB-9F1B-4293-82A2-166218C640C7}"/>
              </a:ext>
            </a:extLst>
          </p:cNvPr>
          <p:cNvSpPr>
            <a:spLocks noGrp="1"/>
          </p:cNvSpPr>
          <p:nvPr>
            <p:ph sz="half" idx="2"/>
          </p:nvPr>
        </p:nvSpPr>
        <p:spPr>
          <a:xfrm>
            <a:off x="5014913" y="1825625"/>
            <a:ext cx="42100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358C96E3-245B-4488-BDB0-936A66D5BA46}"/>
              </a:ext>
            </a:extLst>
          </p:cNvPr>
          <p:cNvSpPr>
            <a:spLocks noGrp="1"/>
          </p:cNvSpPr>
          <p:nvPr>
            <p:ph type="dt" sz="half" idx="10"/>
          </p:nvPr>
        </p:nvSpPr>
        <p:spPr/>
        <p:txBody>
          <a:bodyPr/>
          <a:lstStyle/>
          <a:p>
            <a:fld id="{6103C12E-F507-4A90-9AEF-E1AF1375DB62}" type="datetimeFigureOut">
              <a:rPr kumimoji="1" lang="ja-JP" altLang="en-US" smtClean="0"/>
              <a:t>2026/7/16</a:t>
            </a:fld>
            <a:endParaRPr kumimoji="1" lang="ja-JP" altLang="en-US"/>
          </a:p>
        </p:txBody>
      </p:sp>
      <p:sp>
        <p:nvSpPr>
          <p:cNvPr id="6" name="フッター プレースホルダー 5">
            <a:extLst>
              <a:ext uri="{FF2B5EF4-FFF2-40B4-BE49-F238E27FC236}">
                <a16:creationId xmlns:a16="http://schemas.microsoft.com/office/drawing/2014/main" id="{1FE4A53D-3DEA-4C90-97E9-67CAB31A0EF8}"/>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C91DC782-B97F-42BC-A314-E46D49B24362}"/>
              </a:ext>
            </a:extLst>
          </p:cNvPr>
          <p:cNvSpPr>
            <a:spLocks noGrp="1"/>
          </p:cNvSpPr>
          <p:nvPr>
            <p:ph type="sldNum" sz="quarter" idx="12"/>
          </p:nvPr>
        </p:nvSpPr>
        <p:spPr/>
        <p:txBody>
          <a:bodyPr/>
          <a:lstStyle/>
          <a:p>
            <a:fld id="{386BE907-2A70-47C7-A9B9-05CC84527673}" type="slidenum">
              <a:rPr kumimoji="1" lang="ja-JP" altLang="en-US" smtClean="0"/>
              <a:t>‹#›</a:t>
            </a:fld>
            <a:endParaRPr kumimoji="1" lang="ja-JP" altLang="en-US"/>
          </a:p>
        </p:txBody>
      </p:sp>
    </p:spTree>
    <p:extLst>
      <p:ext uri="{BB962C8B-B14F-4D97-AF65-F5344CB8AC3E}">
        <p14:creationId xmlns:p14="http://schemas.microsoft.com/office/powerpoint/2010/main" val="3272997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00C7F8E-4698-47F5-827D-DE4824980EB6}"/>
              </a:ext>
            </a:extLst>
          </p:cNvPr>
          <p:cNvSpPr>
            <a:spLocks noGrp="1"/>
          </p:cNvSpPr>
          <p:nvPr>
            <p:ph type="title"/>
          </p:nvPr>
        </p:nvSpPr>
        <p:spPr>
          <a:xfrm>
            <a:off x="682328" y="365126"/>
            <a:ext cx="8543925"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0B90726-C83D-491D-8F6C-BCDFD8D33297}"/>
              </a:ext>
            </a:extLst>
          </p:cNvPr>
          <p:cNvSpPr>
            <a:spLocks noGrp="1"/>
          </p:cNvSpPr>
          <p:nvPr>
            <p:ph type="body" idx="1"/>
          </p:nvPr>
        </p:nvSpPr>
        <p:spPr>
          <a:xfrm>
            <a:off x="682328" y="1681163"/>
            <a:ext cx="4190702"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3C363B79-00E1-42CB-A56B-1CF6E70A04FA}"/>
              </a:ext>
            </a:extLst>
          </p:cNvPr>
          <p:cNvSpPr>
            <a:spLocks noGrp="1"/>
          </p:cNvSpPr>
          <p:nvPr>
            <p:ph sz="half" idx="2"/>
          </p:nvPr>
        </p:nvSpPr>
        <p:spPr>
          <a:xfrm>
            <a:off x="682328" y="2505075"/>
            <a:ext cx="4190702"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A8B7B13F-3B91-45D1-8013-F3C29CFA656E}"/>
              </a:ext>
            </a:extLst>
          </p:cNvPr>
          <p:cNvSpPr>
            <a:spLocks noGrp="1"/>
          </p:cNvSpPr>
          <p:nvPr>
            <p:ph type="body" sz="quarter" idx="3"/>
          </p:nvPr>
        </p:nvSpPr>
        <p:spPr>
          <a:xfrm>
            <a:off x="5014913" y="1681163"/>
            <a:ext cx="4211340"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DFED39B6-8E56-41E7-8A7A-F925633D3925}"/>
              </a:ext>
            </a:extLst>
          </p:cNvPr>
          <p:cNvSpPr>
            <a:spLocks noGrp="1"/>
          </p:cNvSpPr>
          <p:nvPr>
            <p:ph sz="quarter" idx="4"/>
          </p:nvPr>
        </p:nvSpPr>
        <p:spPr>
          <a:xfrm>
            <a:off x="5014913" y="2505075"/>
            <a:ext cx="4211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02C7C517-5942-47B9-ABBA-BA7673071BF8}"/>
              </a:ext>
            </a:extLst>
          </p:cNvPr>
          <p:cNvSpPr>
            <a:spLocks noGrp="1"/>
          </p:cNvSpPr>
          <p:nvPr>
            <p:ph type="dt" sz="half" idx="10"/>
          </p:nvPr>
        </p:nvSpPr>
        <p:spPr/>
        <p:txBody>
          <a:bodyPr/>
          <a:lstStyle/>
          <a:p>
            <a:fld id="{6103C12E-F507-4A90-9AEF-E1AF1375DB62}" type="datetimeFigureOut">
              <a:rPr kumimoji="1" lang="ja-JP" altLang="en-US" smtClean="0"/>
              <a:t>2026/7/16</a:t>
            </a:fld>
            <a:endParaRPr kumimoji="1" lang="ja-JP" altLang="en-US"/>
          </a:p>
        </p:txBody>
      </p:sp>
      <p:sp>
        <p:nvSpPr>
          <p:cNvPr id="8" name="フッター プレースホルダー 7">
            <a:extLst>
              <a:ext uri="{FF2B5EF4-FFF2-40B4-BE49-F238E27FC236}">
                <a16:creationId xmlns:a16="http://schemas.microsoft.com/office/drawing/2014/main" id="{E6BC3636-E110-42DB-94DC-9B685C1C3B71}"/>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A50419BA-142B-4E88-BC60-2A9306771E59}"/>
              </a:ext>
            </a:extLst>
          </p:cNvPr>
          <p:cNvSpPr>
            <a:spLocks noGrp="1"/>
          </p:cNvSpPr>
          <p:nvPr>
            <p:ph type="sldNum" sz="quarter" idx="12"/>
          </p:nvPr>
        </p:nvSpPr>
        <p:spPr/>
        <p:txBody>
          <a:bodyPr/>
          <a:lstStyle/>
          <a:p>
            <a:fld id="{386BE907-2A70-47C7-A9B9-05CC84527673}" type="slidenum">
              <a:rPr kumimoji="1" lang="ja-JP" altLang="en-US" smtClean="0"/>
              <a:t>‹#›</a:t>
            </a:fld>
            <a:endParaRPr kumimoji="1" lang="ja-JP" altLang="en-US"/>
          </a:p>
        </p:txBody>
      </p:sp>
    </p:spTree>
    <p:extLst>
      <p:ext uri="{BB962C8B-B14F-4D97-AF65-F5344CB8AC3E}">
        <p14:creationId xmlns:p14="http://schemas.microsoft.com/office/powerpoint/2010/main" val="467146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30B5F81-7A9A-4496-9BCD-D2F654342EDD}"/>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1BF4D9CB-CCAE-4B94-BC3C-2DA0DF49E2BD}"/>
              </a:ext>
            </a:extLst>
          </p:cNvPr>
          <p:cNvSpPr>
            <a:spLocks noGrp="1"/>
          </p:cNvSpPr>
          <p:nvPr>
            <p:ph type="dt" sz="half" idx="10"/>
          </p:nvPr>
        </p:nvSpPr>
        <p:spPr/>
        <p:txBody>
          <a:bodyPr/>
          <a:lstStyle/>
          <a:p>
            <a:fld id="{6103C12E-F507-4A90-9AEF-E1AF1375DB62}" type="datetimeFigureOut">
              <a:rPr kumimoji="1" lang="ja-JP" altLang="en-US" smtClean="0"/>
              <a:t>2026/7/16</a:t>
            </a:fld>
            <a:endParaRPr kumimoji="1" lang="ja-JP" altLang="en-US"/>
          </a:p>
        </p:txBody>
      </p:sp>
      <p:sp>
        <p:nvSpPr>
          <p:cNvPr id="4" name="フッター プレースホルダー 3">
            <a:extLst>
              <a:ext uri="{FF2B5EF4-FFF2-40B4-BE49-F238E27FC236}">
                <a16:creationId xmlns:a16="http://schemas.microsoft.com/office/drawing/2014/main" id="{EC0A9BEC-0078-453C-BE7B-8D1E91E1C787}"/>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4CABFBB7-56EB-4F56-94ED-8BB8D4831253}"/>
              </a:ext>
            </a:extLst>
          </p:cNvPr>
          <p:cNvSpPr>
            <a:spLocks noGrp="1"/>
          </p:cNvSpPr>
          <p:nvPr>
            <p:ph type="sldNum" sz="quarter" idx="12"/>
          </p:nvPr>
        </p:nvSpPr>
        <p:spPr/>
        <p:txBody>
          <a:bodyPr/>
          <a:lstStyle/>
          <a:p>
            <a:fld id="{386BE907-2A70-47C7-A9B9-05CC84527673}" type="slidenum">
              <a:rPr kumimoji="1" lang="ja-JP" altLang="en-US" smtClean="0"/>
              <a:t>‹#›</a:t>
            </a:fld>
            <a:endParaRPr kumimoji="1" lang="ja-JP" altLang="en-US"/>
          </a:p>
        </p:txBody>
      </p:sp>
    </p:spTree>
    <p:extLst>
      <p:ext uri="{BB962C8B-B14F-4D97-AF65-F5344CB8AC3E}">
        <p14:creationId xmlns:p14="http://schemas.microsoft.com/office/powerpoint/2010/main" val="4150205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B082D13C-0B97-42B2-AE8C-BBCB0D0AC90E}"/>
              </a:ext>
            </a:extLst>
          </p:cNvPr>
          <p:cNvSpPr>
            <a:spLocks noGrp="1"/>
          </p:cNvSpPr>
          <p:nvPr>
            <p:ph type="dt" sz="half" idx="10"/>
          </p:nvPr>
        </p:nvSpPr>
        <p:spPr/>
        <p:txBody>
          <a:bodyPr/>
          <a:lstStyle/>
          <a:p>
            <a:fld id="{863DE0C1-4AE3-4CFA-BFCE-9E80441FE69B}" type="datetimeFigureOut">
              <a:rPr kumimoji="1" lang="ja-JP" altLang="en-US" smtClean="0"/>
              <a:pPr/>
              <a:t>2026/7/16</a:t>
            </a:fld>
            <a:endParaRPr kumimoji="1" lang="ja-JP" altLang="en-US"/>
          </a:p>
        </p:txBody>
      </p:sp>
      <p:sp>
        <p:nvSpPr>
          <p:cNvPr id="3" name="フッター プレースホルダー 2">
            <a:extLst>
              <a:ext uri="{FF2B5EF4-FFF2-40B4-BE49-F238E27FC236}">
                <a16:creationId xmlns:a16="http://schemas.microsoft.com/office/drawing/2014/main" id="{442A9FA6-3602-4C11-976B-DCE64970CC16}"/>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B15D57F7-FC99-44DA-91B7-1D4870C95711}"/>
              </a:ext>
            </a:extLst>
          </p:cNvPr>
          <p:cNvSpPr>
            <a:spLocks noGrp="1"/>
          </p:cNvSpPr>
          <p:nvPr>
            <p:ph type="sldNum" sz="quarter" idx="12"/>
          </p:nvPr>
        </p:nvSpPr>
        <p:spPr/>
        <p:txBody>
          <a:bodyPr/>
          <a:lstStyle/>
          <a:p>
            <a:fld id="{44B0256C-B58D-4CF2-84D7-4976AE9CED3B}" type="slidenum">
              <a:rPr kumimoji="1" lang="ja-JP" altLang="en-US" smtClean="0"/>
              <a:pPr/>
              <a:t>‹#›</a:t>
            </a:fld>
            <a:endParaRPr kumimoji="1" lang="ja-JP" altLang="en-US"/>
          </a:p>
        </p:txBody>
      </p:sp>
    </p:spTree>
    <p:extLst>
      <p:ext uri="{BB962C8B-B14F-4D97-AF65-F5344CB8AC3E}">
        <p14:creationId xmlns:p14="http://schemas.microsoft.com/office/powerpoint/2010/main" val="40197166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A5CE0DE-1F1C-4210-A0F2-F94EF58D89CB}"/>
              </a:ext>
            </a:extLst>
          </p:cNvPr>
          <p:cNvSpPr>
            <a:spLocks noGrp="1"/>
          </p:cNvSpPr>
          <p:nvPr>
            <p:ph type="title"/>
          </p:nvPr>
        </p:nvSpPr>
        <p:spPr>
          <a:xfrm>
            <a:off x="682328" y="457200"/>
            <a:ext cx="3194943" cy="1600200"/>
          </a:xfrm>
        </p:spPr>
        <p:txBody>
          <a:bodyPr anchor="b"/>
          <a:lstStyle>
            <a:lvl1pPr>
              <a:defRPr sz="26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2E6F8E8-95BB-4951-B94F-DAF7564D3BC5}"/>
              </a:ext>
            </a:extLst>
          </p:cNvPr>
          <p:cNvSpPr>
            <a:spLocks noGrp="1"/>
          </p:cNvSpPr>
          <p:nvPr>
            <p:ph idx="1"/>
          </p:nvPr>
        </p:nvSpPr>
        <p:spPr>
          <a:xfrm>
            <a:off x="4211340" y="987426"/>
            <a:ext cx="5014913"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F5FBE5DE-58FC-453F-A38B-B9C997112956}"/>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B52B616E-70CC-4C40-8310-56A97C12CCDC}"/>
              </a:ext>
            </a:extLst>
          </p:cNvPr>
          <p:cNvSpPr>
            <a:spLocks noGrp="1"/>
          </p:cNvSpPr>
          <p:nvPr>
            <p:ph type="dt" sz="half" idx="10"/>
          </p:nvPr>
        </p:nvSpPr>
        <p:spPr/>
        <p:txBody>
          <a:bodyPr/>
          <a:lstStyle/>
          <a:p>
            <a:fld id="{6103C12E-F507-4A90-9AEF-E1AF1375DB62}" type="datetimeFigureOut">
              <a:rPr kumimoji="1" lang="ja-JP" altLang="en-US" smtClean="0"/>
              <a:t>2026/7/16</a:t>
            </a:fld>
            <a:endParaRPr kumimoji="1" lang="ja-JP" altLang="en-US"/>
          </a:p>
        </p:txBody>
      </p:sp>
      <p:sp>
        <p:nvSpPr>
          <p:cNvPr id="6" name="フッター プレースホルダー 5">
            <a:extLst>
              <a:ext uri="{FF2B5EF4-FFF2-40B4-BE49-F238E27FC236}">
                <a16:creationId xmlns:a16="http://schemas.microsoft.com/office/drawing/2014/main" id="{EF9A42F5-1A96-40A0-BE13-CFD7BB322694}"/>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76FF4CB3-9CAA-491B-8DB6-AF0228CB976E}"/>
              </a:ext>
            </a:extLst>
          </p:cNvPr>
          <p:cNvSpPr>
            <a:spLocks noGrp="1"/>
          </p:cNvSpPr>
          <p:nvPr>
            <p:ph type="sldNum" sz="quarter" idx="12"/>
          </p:nvPr>
        </p:nvSpPr>
        <p:spPr/>
        <p:txBody>
          <a:bodyPr/>
          <a:lstStyle/>
          <a:p>
            <a:fld id="{386BE907-2A70-47C7-A9B9-05CC84527673}" type="slidenum">
              <a:rPr kumimoji="1" lang="ja-JP" altLang="en-US" smtClean="0"/>
              <a:t>‹#›</a:t>
            </a:fld>
            <a:endParaRPr kumimoji="1" lang="ja-JP" altLang="en-US"/>
          </a:p>
        </p:txBody>
      </p:sp>
    </p:spTree>
    <p:extLst>
      <p:ext uri="{BB962C8B-B14F-4D97-AF65-F5344CB8AC3E}">
        <p14:creationId xmlns:p14="http://schemas.microsoft.com/office/powerpoint/2010/main" val="1183869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374DDF3-39B8-4AFF-9449-EABB4D560E53}"/>
              </a:ext>
            </a:extLst>
          </p:cNvPr>
          <p:cNvSpPr>
            <a:spLocks noGrp="1"/>
          </p:cNvSpPr>
          <p:nvPr>
            <p:ph type="title"/>
          </p:nvPr>
        </p:nvSpPr>
        <p:spPr>
          <a:xfrm>
            <a:off x="682328" y="457200"/>
            <a:ext cx="3194943" cy="1600200"/>
          </a:xfrm>
        </p:spPr>
        <p:txBody>
          <a:bodyPr anchor="b"/>
          <a:lstStyle>
            <a:lvl1pPr>
              <a:defRPr sz="26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A6981F90-3773-4F67-A21F-D7EB9ECF956D}"/>
              </a:ext>
            </a:extLst>
          </p:cNvPr>
          <p:cNvSpPr>
            <a:spLocks noGrp="1"/>
          </p:cNvSpPr>
          <p:nvPr>
            <p:ph type="pic" idx="1"/>
          </p:nvPr>
        </p:nvSpPr>
        <p:spPr>
          <a:xfrm>
            <a:off x="4211340" y="987426"/>
            <a:ext cx="5014913" cy="4873625"/>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endParaRPr kumimoji="1" lang="ja-JP" altLang="en-US"/>
          </a:p>
        </p:txBody>
      </p:sp>
      <p:sp>
        <p:nvSpPr>
          <p:cNvPr id="4" name="テキスト プレースホルダー 3">
            <a:extLst>
              <a:ext uri="{FF2B5EF4-FFF2-40B4-BE49-F238E27FC236}">
                <a16:creationId xmlns:a16="http://schemas.microsoft.com/office/drawing/2014/main" id="{6A164D78-2C4E-438D-810E-1D484D1A7030}"/>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2160635E-868E-4262-A7D1-A888A1403A56}"/>
              </a:ext>
            </a:extLst>
          </p:cNvPr>
          <p:cNvSpPr>
            <a:spLocks noGrp="1"/>
          </p:cNvSpPr>
          <p:nvPr>
            <p:ph type="dt" sz="half" idx="10"/>
          </p:nvPr>
        </p:nvSpPr>
        <p:spPr/>
        <p:txBody>
          <a:bodyPr/>
          <a:lstStyle/>
          <a:p>
            <a:fld id="{6103C12E-F507-4A90-9AEF-E1AF1375DB62}" type="datetimeFigureOut">
              <a:rPr kumimoji="1" lang="ja-JP" altLang="en-US" smtClean="0"/>
              <a:t>2026/7/16</a:t>
            </a:fld>
            <a:endParaRPr kumimoji="1" lang="ja-JP" altLang="en-US"/>
          </a:p>
        </p:txBody>
      </p:sp>
      <p:sp>
        <p:nvSpPr>
          <p:cNvPr id="6" name="フッター プレースホルダー 5">
            <a:extLst>
              <a:ext uri="{FF2B5EF4-FFF2-40B4-BE49-F238E27FC236}">
                <a16:creationId xmlns:a16="http://schemas.microsoft.com/office/drawing/2014/main" id="{3B777CB1-C733-4682-A118-48F85EDF79B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C3F00EA-6C60-43EF-8809-964643F93E9D}"/>
              </a:ext>
            </a:extLst>
          </p:cNvPr>
          <p:cNvSpPr>
            <a:spLocks noGrp="1"/>
          </p:cNvSpPr>
          <p:nvPr>
            <p:ph type="sldNum" sz="quarter" idx="12"/>
          </p:nvPr>
        </p:nvSpPr>
        <p:spPr/>
        <p:txBody>
          <a:bodyPr/>
          <a:lstStyle/>
          <a:p>
            <a:fld id="{386BE907-2A70-47C7-A9B9-05CC84527673}" type="slidenum">
              <a:rPr kumimoji="1" lang="ja-JP" altLang="en-US" smtClean="0"/>
              <a:t>‹#›</a:t>
            </a:fld>
            <a:endParaRPr kumimoji="1" lang="ja-JP" altLang="en-US"/>
          </a:p>
        </p:txBody>
      </p:sp>
    </p:spTree>
    <p:extLst>
      <p:ext uri="{BB962C8B-B14F-4D97-AF65-F5344CB8AC3E}">
        <p14:creationId xmlns:p14="http://schemas.microsoft.com/office/powerpoint/2010/main" val="19274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472C77BD-F94A-46BC-839C-3268945C2AC3}"/>
              </a:ext>
            </a:extLst>
          </p:cNvPr>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1DA5E2B1-52B0-42D1-B2D5-09B843F1FAC2}"/>
              </a:ext>
            </a:extLst>
          </p:cNvPr>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76187AA-CD78-4FDD-B7AC-B727BA586E41}"/>
              </a:ext>
            </a:extLst>
          </p:cNvPr>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lgn="l">
              <a:defRPr sz="975">
                <a:solidFill>
                  <a:schemeClr val="tx1">
                    <a:tint val="75000"/>
                  </a:schemeClr>
                </a:solidFill>
              </a:defRPr>
            </a:lvl1pPr>
          </a:lstStyle>
          <a:p>
            <a:fld id="{6103C12E-F507-4A90-9AEF-E1AF1375DB62}" type="datetimeFigureOut">
              <a:rPr kumimoji="1" lang="ja-JP" altLang="en-US" smtClean="0"/>
              <a:t>2026/7/16</a:t>
            </a:fld>
            <a:endParaRPr kumimoji="1" lang="ja-JP" altLang="en-US"/>
          </a:p>
        </p:txBody>
      </p:sp>
      <p:sp>
        <p:nvSpPr>
          <p:cNvPr id="5" name="フッター プレースホルダー 4">
            <a:extLst>
              <a:ext uri="{FF2B5EF4-FFF2-40B4-BE49-F238E27FC236}">
                <a16:creationId xmlns:a16="http://schemas.microsoft.com/office/drawing/2014/main" id="{84FA608E-B649-4B5B-8D01-E57C86BE697E}"/>
              </a:ext>
            </a:extLst>
          </p:cNvPr>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975">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549C1829-83CF-4B4B-9514-D3DEB2D579D2}"/>
              </a:ext>
            </a:extLst>
          </p:cNvPr>
          <p:cNvSpPr>
            <a:spLocks noGrp="1"/>
          </p:cNvSpPr>
          <p:nvPr>
            <p:ph type="sldNum" sz="quarter" idx="4"/>
          </p:nvPr>
        </p:nvSpPr>
        <p:spPr>
          <a:xfrm>
            <a:off x="6996113" y="6356351"/>
            <a:ext cx="2228850" cy="365125"/>
          </a:xfrm>
          <a:prstGeom prst="rect">
            <a:avLst/>
          </a:prstGeom>
        </p:spPr>
        <p:txBody>
          <a:bodyPr vert="horz" lIns="91440" tIns="45720" rIns="91440" bIns="45720" rtlCol="0" anchor="ctr"/>
          <a:lstStyle>
            <a:lvl1pPr algn="r">
              <a:defRPr sz="975">
                <a:solidFill>
                  <a:schemeClr val="tx1">
                    <a:tint val="75000"/>
                  </a:schemeClr>
                </a:solidFill>
              </a:defRPr>
            </a:lvl1pPr>
          </a:lstStyle>
          <a:p>
            <a:fld id="{386BE907-2A70-47C7-A9B9-05CC84527673}" type="slidenum">
              <a:rPr kumimoji="1" lang="ja-JP" altLang="en-US" smtClean="0"/>
              <a:t>‹#›</a:t>
            </a:fld>
            <a:endParaRPr kumimoji="1" lang="ja-JP" altLang="en-US"/>
          </a:p>
        </p:txBody>
      </p:sp>
    </p:spTree>
    <p:extLst>
      <p:ext uri="{BB962C8B-B14F-4D97-AF65-F5344CB8AC3E}">
        <p14:creationId xmlns:p14="http://schemas.microsoft.com/office/powerpoint/2010/main" val="877243362"/>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 id="2147483660" r:id="rId12"/>
    <p:sldLayoutId id="2147483662" r:id="rId13"/>
  </p:sldLayoutIdLst>
  <p:txStyles>
    <p:titleStyle>
      <a:lvl1pPr algn="l" defTabSz="742950" rtl="0" eaLnBrk="1" latinLnBrk="0" hangingPunct="1">
        <a:lnSpc>
          <a:spcPct val="90000"/>
        </a:lnSpc>
        <a:spcBef>
          <a:spcPct val="0"/>
        </a:spcBef>
        <a:buNone/>
        <a:defRPr kumimoji="1"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p:bodyStyle>
    <p:otherStyle>
      <a:defPPr>
        <a:defRPr lang="ja-JP"/>
      </a:defPPr>
      <a:lvl1pPr marL="0" algn="l" defTabSz="742950" rtl="0" eaLnBrk="1" latinLnBrk="0" hangingPunct="1">
        <a:defRPr kumimoji="1" sz="1463" kern="1200">
          <a:solidFill>
            <a:schemeClr val="tx1"/>
          </a:solidFill>
          <a:latin typeface="+mn-lt"/>
          <a:ea typeface="+mn-ea"/>
          <a:cs typeface="+mn-cs"/>
        </a:defRPr>
      </a:lvl1pPr>
      <a:lvl2pPr marL="371475" algn="l" defTabSz="742950" rtl="0" eaLnBrk="1" latinLnBrk="0" hangingPunct="1">
        <a:defRPr kumimoji="1" sz="1463" kern="1200">
          <a:solidFill>
            <a:schemeClr val="tx1"/>
          </a:solidFill>
          <a:latin typeface="+mn-lt"/>
          <a:ea typeface="+mn-ea"/>
          <a:cs typeface="+mn-cs"/>
        </a:defRPr>
      </a:lvl2pPr>
      <a:lvl3pPr marL="742950" algn="l" defTabSz="742950" rtl="0" eaLnBrk="1" latinLnBrk="0" hangingPunct="1">
        <a:defRPr kumimoji="1" sz="1463" kern="1200">
          <a:solidFill>
            <a:schemeClr val="tx1"/>
          </a:solidFill>
          <a:latin typeface="+mn-lt"/>
          <a:ea typeface="+mn-ea"/>
          <a:cs typeface="+mn-cs"/>
        </a:defRPr>
      </a:lvl3pPr>
      <a:lvl4pPr marL="1114425" algn="l" defTabSz="742950" rtl="0" eaLnBrk="1" latinLnBrk="0" hangingPunct="1">
        <a:defRPr kumimoji="1" sz="1463" kern="1200">
          <a:solidFill>
            <a:schemeClr val="tx1"/>
          </a:solidFill>
          <a:latin typeface="+mn-lt"/>
          <a:ea typeface="+mn-ea"/>
          <a:cs typeface="+mn-cs"/>
        </a:defRPr>
      </a:lvl4pPr>
      <a:lvl5pPr marL="1485900" algn="l" defTabSz="742950" rtl="0" eaLnBrk="1" latinLnBrk="0" hangingPunct="1">
        <a:defRPr kumimoji="1" sz="1463" kern="1200">
          <a:solidFill>
            <a:schemeClr val="tx1"/>
          </a:solidFill>
          <a:latin typeface="+mn-lt"/>
          <a:ea typeface="+mn-ea"/>
          <a:cs typeface="+mn-cs"/>
        </a:defRPr>
      </a:lvl5pPr>
      <a:lvl6pPr marL="1857375" algn="l" defTabSz="742950" rtl="0" eaLnBrk="1" latinLnBrk="0" hangingPunct="1">
        <a:defRPr kumimoji="1" sz="1463" kern="1200">
          <a:solidFill>
            <a:schemeClr val="tx1"/>
          </a:solidFill>
          <a:latin typeface="+mn-lt"/>
          <a:ea typeface="+mn-ea"/>
          <a:cs typeface="+mn-cs"/>
        </a:defRPr>
      </a:lvl6pPr>
      <a:lvl7pPr marL="2228850" algn="l" defTabSz="742950" rtl="0" eaLnBrk="1" latinLnBrk="0" hangingPunct="1">
        <a:defRPr kumimoji="1" sz="1463" kern="1200">
          <a:solidFill>
            <a:schemeClr val="tx1"/>
          </a:solidFill>
          <a:latin typeface="+mn-lt"/>
          <a:ea typeface="+mn-ea"/>
          <a:cs typeface="+mn-cs"/>
        </a:defRPr>
      </a:lvl7pPr>
      <a:lvl8pPr marL="2600325" algn="l" defTabSz="742950" rtl="0" eaLnBrk="1" latinLnBrk="0" hangingPunct="1">
        <a:defRPr kumimoji="1" sz="1463" kern="1200">
          <a:solidFill>
            <a:schemeClr val="tx1"/>
          </a:solidFill>
          <a:latin typeface="+mn-lt"/>
          <a:ea typeface="+mn-ea"/>
          <a:cs typeface="+mn-cs"/>
        </a:defRPr>
      </a:lvl8pPr>
      <a:lvl9pPr marL="2971800" algn="l" defTabSz="742950" rtl="0" eaLnBrk="1" latinLnBrk="0" hangingPunct="1">
        <a:defRPr kumimoji="1" sz="1463"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12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3.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3.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3.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1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3.xml"/><Relationship Id="rId5" Type="http://schemas.openxmlformats.org/officeDocument/2006/relationships/image" Target="../media/image57.png"/><Relationship Id="rId4" Type="http://schemas.openxmlformats.org/officeDocument/2006/relationships/image" Target="../media/image56.png"/></Relationships>
</file>

<file path=ppt/slides/_rels/slide1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3.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1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3.xml"/><Relationship Id="rId5" Type="http://schemas.openxmlformats.org/officeDocument/2006/relationships/image" Target="../media/image66.png"/><Relationship Id="rId4" Type="http://schemas.openxmlformats.org/officeDocument/2006/relationships/image" Target="../media/image65.png"/></Relationships>
</file>

<file path=ppt/slides/_rels/slide1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3.xml"/><Relationship Id="rId5" Type="http://schemas.openxmlformats.org/officeDocument/2006/relationships/image" Target="../media/image70.png"/><Relationship Id="rId4" Type="http://schemas.openxmlformats.org/officeDocument/2006/relationships/image" Target="../media/image69.png"/></Relationships>
</file>

<file path=ppt/slides/_rels/slide1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13.xml"/><Relationship Id="rId5" Type="http://schemas.openxmlformats.org/officeDocument/2006/relationships/image" Target="../media/image74.png"/><Relationship Id="rId4" Type="http://schemas.openxmlformats.org/officeDocument/2006/relationships/image" Target="../media/image73.png"/></Relationships>
</file>

<file path=ppt/slides/_rels/slide1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13.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1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13.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emf"/></Relationships>
</file>

<file path=ppt/slides/_rels/slide2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13.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2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13.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s>
</file>

<file path=ppt/slides/_rels/slide22.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13.xml"/><Relationship Id="rId5" Type="http://schemas.openxmlformats.org/officeDocument/2006/relationships/image" Target="../media/image98.png"/><Relationship Id="rId4" Type="http://schemas.openxmlformats.org/officeDocument/2006/relationships/image" Target="../media/image97.png"/></Relationships>
</file>

<file path=ppt/slides/_rels/slide2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99.png"/><Relationship Id="rId1" Type="http://schemas.openxmlformats.org/officeDocument/2006/relationships/slideLayout" Target="../slideLayouts/slideLayout13.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48.png"/></Relationships>
</file>

<file path=ppt/slides/_rels/slide24.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13.xml"/><Relationship Id="rId6" Type="http://schemas.openxmlformats.org/officeDocument/2006/relationships/image" Target="../media/image106.png"/><Relationship Id="rId5" Type="http://schemas.openxmlformats.org/officeDocument/2006/relationships/image" Target="../media/image105.png"/><Relationship Id="rId4" Type="http://schemas.openxmlformats.org/officeDocument/2006/relationships/image" Target="../media/image104.png"/></Relationships>
</file>

<file path=ppt/slides/_rels/slide25.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13.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109.png"/></Relationships>
</file>

<file path=ppt/slides/_rels/slide26.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13.xml"/><Relationship Id="rId6" Type="http://schemas.openxmlformats.org/officeDocument/2006/relationships/image" Target="../media/image116.png"/><Relationship Id="rId5" Type="http://schemas.openxmlformats.org/officeDocument/2006/relationships/image" Target="../media/image115.png"/><Relationship Id="rId4" Type="http://schemas.openxmlformats.org/officeDocument/2006/relationships/image" Target="../media/image114.png"/></Relationships>
</file>

<file path=ppt/slides/_rels/slide27.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13.xml"/><Relationship Id="rId6" Type="http://schemas.openxmlformats.org/officeDocument/2006/relationships/image" Target="../media/image121.png"/><Relationship Id="rId5" Type="http://schemas.openxmlformats.org/officeDocument/2006/relationships/image" Target="../media/image120.png"/><Relationship Id="rId4" Type="http://schemas.openxmlformats.org/officeDocument/2006/relationships/image" Target="../media/image119.png"/></Relationships>
</file>

<file path=ppt/slides/_rels/slide28.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13.xml"/><Relationship Id="rId6" Type="http://schemas.openxmlformats.org/officeDocument/2006/relationships/image" Target="../media/image126.png"/><Relationship Id="rId5" Type="http://schemas.openxmlformats.org/officeDocument/2006/relationships/image" Target="../media/image125.png"/><Relationship Id="rId4" Type="http://schemas.openxmlformats.org/officeDocument/2006/relationships/image" Target="../media/image124.png"/></Relationships>
</file>

<file path=ppt/slides/_rels/slide29.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Layout" Target="../slideLayouts/slideLayout13.xml"/><Relationship Id="rId6" Type="http://schemas.openxmlformats.org/officeDocument/2006/relationships/image" Target="../media/image131.png"/><Relationship Id="rId5" Type="http://schemas.openxmlformats.org/officeDocument/2006/relationships/image" Target="../media/image130.png"/><Relationship Id="rId4" Type="http://schemas.openxmlformats.org/officeDocument/2006/relationships/image" Target="../media/image129.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Layout" Target="../slideLayouts/slideLayout1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13.xml"/><Relationship Id="rId6" Type="http://schemas.openxmlformats.org/officeDocument/2006/relationships/image" Target="../media/image136.png"/><Relationship Id="rId5" Type="http://schemas.openxmlformats.org/officeDocument/2006/relationships/image" Target="../media/image135.png"/><Relationship Id="rId4" Type="http://schemas.openxmlformats.org/officeDocument/2006/relationships/image" Target="../media/image134.png"/></Relationships>
</file>

<file path=ppt/slides/_rels/slide31.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png"/><Relationship Id="rId1" Type="http://schemas.openxmlformats.org/officeDocument/2006/relationships/slideLayout" Target="../slideLayouts/slideLayout13.xml"/><Relationship Id="rId5" Type="http://schemas.openxmlformats.org/officeDocument/2006/relationships/image" Target="../media/image140.png"/><Relationship Id="rId4" Type="http://schemas.openxmlformats.org/officeDocument/2006/relationships/image" Target="../media/image139.png"/></Relationships>
</file>

<file path=ppt/slides/_rels/slide32.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141.png"/><Relationship Id="rId1" Type="http://schemas.openxmlformats.org/officeDocument/2006/relationships/slideLayout" Target="../slideLayouts/slideLayout13.xml"/><Relationship Id="rId4" Type="http://schemas.openxmlformats.org/officeDocument/2006/relationships/image" Target="../media/image143.png"/></Relationships>
</file>

<file path=ppt/slides/_rels/slide33.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44.png"/><Relationship Id="rId1" Type="http://schemas.openxmlformats.org/officeDocument/2006/relationships/slideLayout" Target="../slideLayouts/slideLayout13.xml"/><Relationship Id="rId5" Type="http://schemas.openxmlformats.org/officeDocument/2006/relationships/image" Target="../media/image147.png"/><Relationship Id="rId4" Type="http://schemas.openxmlformats.org/officeDocument/2006/relationships/image" Target="../media/image146.png"/></Relationships>
</file>

<file path=ppt/slides/_rels/slide34.xml.rels><?xml version="1.0" encoding="UTF-8" standalone="yes"?>
<Relationships xmlns="http://schemas.openxmlformats.org/package/2006/relationships"><Relationship Id="rId3" Type="http://schemas.openxmlformats.org/officeDocument/2006/relationships/image" Target="../media/image149.png"/><Relationship Id="rId7" Type="http://schemas.openxmlformats.org/officeDocument/2006/relationships/image" Target="../media/image153.png"/><Relationship Id="rId2" Type="http://schemas.openxmlformats.org/officeDocument/2006/relationships/image" Target="../media/image148.png"/><Relationship Id="rId1" Type="http://schemas.openxmlformats.org/officeDocument/2006/relationships/slideLayout" Target="../slideLayouts/slideLayout13.xml"/><Relationship Id="rId6" Type="http://schemas.openxmlformats.org/officeDocument/2006/relationships/image" Target="../media/image152.png"/><Relationship Id="rId5" Type="http://schemas.openxmlformats.org/officeDocument/2006/relationships/image" Target="../media/image151.png"/><Relationship Id="rId4" Type="http://schemas.openxmlformats.org/officeDocument/2006/relationships/image" Target="../media/image150.png"/></Relationships>
</file>

<file path=ppt/slides/_rels/slide35.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54.png"/><Relationship Id="rId1" Type="http://schemas.openxmlformats.org/officeDocument/2006/relationships/slideLayout" Target="../slideLayouts/slideLayout13.xml"/><Relationship Id="rId5" Type="http://schemas.openxmlformats.org/officeDocument/2006/relationships/image" Target="../media/image157.png"/><Relationship Id="rId4" Type="http://schemas.openxmlformats.org/officeDocument/2006/relationships/image" Target="../media/image156.png"/></Relationships>
</file>

<file path=ppt/slides/_rels/slide36.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58.png"/><Relationship Id="rId1" Type="http://schemas.openxmlformats.org/officeDocument/2006/relationships/slideLayout" Target="../slideLayouts/slideLayout13.xml"/><Relationship Id="rId6" Type="http://schemas.openxmlformats.org/officeDocument/2006/relationships/image" Target="../media/image162.png"/><Relationship Id="rId5" Type="http://schemas.openxmlformats.org/officeDocument/2006/relationships/image" Target="../media/image161.png"/><Relationship Id="rId4" Type="http://schemas.openxmlformats.org/officeDocument/2006/relationships/image" Target="../media/image160.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3.xml"/><Relationship Id="rId5" Type="http://schemas.openxmlformats.org/officeDocument/2006/relationships/image" Target="../media/image34.png"/><Relationship Id="rId4" Type="http://schemas.openxmlformats.org/officeDocument/2006/relationships/image" Target="../media/image33.png"/></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3.xml"/><Relationship Id="rId5" Type="http://schemas.openxmlformats.org/officeDocument/2006/relationships/image" Target="../media/image38.png"/><Relationship Id="rId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0EF99-6A97-A761-E331-FDA62FEE5C93}"/>
            </a:ext>
          </a:extLst>
        </p:cNvPr>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124436B7-DD80-8763-0051-FCA150FDCCA6}"/>
              </a:ext>
            </a:extLst>
          </p:cNvPr>
          <p:cNvSpPr txBox="1"/>
          <p:nvPr/>
        </p:nvSpPr>
        <p:spPr>
          <a:xfrm>
            <a:off x="187693" y="87588"/>
            <a:ext cx="10751240" cy="342401"/>
          </a:xfrm>
          <a:prstGeom prst="rect">
            <a:avLst/>
          </a:prstGeom>
          <a:noFill/>
        </p:spPr>
        <p:txBody>
          <a:bodyPr wrap="square" rtlCol="0">
            <a:spAutoFit/>
          </a:bodyPr>
          <a:lstStyle/>
          <a:p>
            <a:r>
              <a:rPr lang="ja-JP" altLang="en-US" sz="1625" b="1" dirty="0">
                <a:latin typeface="Meiryo UI" panose="020B0604030504040204" pitchFamily="50" charset="-128"/>
                <a:ea typeface="Meiryo UI" panose="020B0604030504040204" pitchFamily="50" charset="-128"/>
              </a:rPr>
              <a:t>「宇宙から見る地球」に関する特別授業：台本</a:t>
            </a:r>
          </a:p>
        </p:txBody>
      </p:sp>
      <p:sp>
        <p:nvSpPr>
          <p:cNvPr id="4" name="テキスト ボックス 3">
            <a:extLst>
              <a:ext uri="{FF2B5EF4-FFF2-40B4-BE49-F238E27FC236}">
                <a16:creationId xmlns:a16="http://schemas.microsoft.com/office/drawing/2014/main" id="{22FB906D-08E9-E86F-1836-C974046A379D}"/>
              </a:ext>
            </a:extLst>
          </p:cNvPr>
          <p:cNvSpPr txBox="1"/>
          <p:nvPr/>
        </p:nvSpPr>
        <p:spPr>
          <a:xfrm>
            <a:off x="423245" y="676432"/>
            <a:ext cx="9059509" cy="1035027"/>
          </a:xfrm>
          <a:prstGeom prst="rect">
            <a:avLst/>
          </a:prstGeom>
          <a:noFill/>
        </p:spPr>
        <p:txBody>
          <a:bodyPr wrap="square" rtlCol="0">
            <a:spAutoFit/>
          </a:bodyPr>
          <a:lstStyle/>
          <a:p>
            <a:pPr marL="278606" indent="-278606">
              <a:buAutoNum type="arabicParenBoth"/>
            </a:pPr>
            <a:r>
              <a:rPr lang="en-US" altLang="ja-JP" sz="1463" dirty="0">
                <a:latin typeface="Meiryo UI" panose="020B0604030504040204" pitchFamily="50" charset="-128"/>
                <a:ea typeface="Meiryo UI" panose="020B0604030504040204" pitchFamily="50" charset="-128"/>
              </a:rPr>
              <a:t>1</a:t>
            </a:r>
            <a:r>
              <a:rPr lang="ja-JP" altLang="en-US" sz="1463" dirty="0">
                <a:latin typeface="Meiryo UI" panose="020B0604030504040204" pitchFamily="50" charset="-128"/>
                <a:ea typeface="Meiryo UI" panose="020B0604030504040204" pitchFamily="50" charset="-128"/>
              </a:rPr>
              <a:t>コマ版</a:t>
            </a:r>
            <a:endParaRPr lang="en-US" altLang="ja-JP" sz="1463" dirty="0">
              <a:latin typeface="Meiryo UI" panose="020B0604030504040204" pitchFamily="50" charset="-128"/>
              <a:ea typeface="Meiryo UI" panose="020B0604030504040204" pitchFamily="50" charset="-128"/>
            </a:endParaRPr>
          </a:p>
          <a:p>
            <a:endParaRPr lang="en-US" altLang="ja-JP" sz="1463"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授業</a:t>
            </a:r>
            <a:r>
              <a:rPr lang="en-US" altLang="ja-JP" sz="1600" dirty="0">
                <a:latin typeface="Meiryo UI" panose="020B0604030504040204" pitchFamily="50" charset="-128"/>
                <a:ea typeface="Meiryo UI" panose="020B0604030504040204" pitchFamily="50" charset="-128"/>
              </a:rPr>
              <a:t>1</a:t>
            </a:r>
            <a:r>
              <a:rPr lang="ja-JP" altLang="en-US" sz="1600" dirty="0">
                <a:latin typeface="Meiryo UI" panose="020B0604030504040204" pitchFamily="50" charset="-128"/>
                <a:ea typeface="Meiryo UI" panose="020B0604030504040204" pitchFamily="50" charset="-128"/>
              </a:rPr>
              <a:t>コマ</a:t>
            </a:r>
            <a:r>
              <a:rPr lang="en-US" altLang="ja-JP" sz="1600" dirty="0">
                <a:latin typeface="Meiryo UI" panose="020B0604030504040204" pitchFamily="50" charset="-128"/>
                <a:ea typeface="Meiryo UI" panose="020B0604030504040204" pitchFamily="50" charset="-128"/>
              </a:rPr>
              <a:t>(45</a:t>
            </a:r>
            <a:r>
              <a:rPr lang="ja-JP" altLang="en-US" sz="1600" dirty="0">
                <a:latin typeface="Meiryo UI" panose="020B0604030504040204" pitchFamily="50" charset="-128"/>
                <a:ea typeface="Meiryo UI" panose="020B0604030504040204" pitchFamily="50" charset="-128"/>
              </a:rPr>
              <a:t>分～</a:t>
            </a:r>
            <a:r>
              <a:rPr lang="en-US" altLang="ja-JP" sz="1600" dirty="0">
                <a:latin typeface="Meiryo UI" panose="020B0604030504040204" pitchFamily="50" charset="-128"/>
                <a:ea typeface="Meiryo UI" panose="020B0604030504040204" pitchFamily="50" charset="-128"/>
              </a:rPr>
              <a:t>50</a:t>
            </a:r>
            <a:r>
              <a:rPr lang="ja-JP" altLang="en-US" sz="1600" dirty="0">
                <a:latin typeface="Meiryo UI" panose="020B0604030504040204" pitchFamily="50" charset="-128"/>
                <a:ea typeface="Meiryo UI" panose="020B0604030504040204" pitchFamily="50" charset="-128"/>
              </a:rPr>
              <a:t>分</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で実施する基本の特別授業です。最もシンプルな構成で導入しやすく、プレゼン資料のスライドを活用した先生・講師のトークを中心に進める授業・講座です。</a:t>
            </a:r>
          </a:p>
        </p:txBody>
      </p:sp>
      <p:sp>
        <p:nvSpPr>
          <p:cNvPr id="2" name="四角形: 角を丸くする 1">
            <a:extLst>
              <a:ext uri="{FF2B5EF4-FFF2-40B4-BE49-F238E27FC236}">
                <a16:creationId xmlns:a16="http://schemas.microsoft.com/office/drawing/2014/main" id="{ABE2AC52-0BB8-D117-6D29-6286A1FEA8B4}"/>
              </a:ext>
            </a:extLst>
          </p:cNvPr>
          <p:cNvSpPr/>
          <p:nvPr/>
        </p:nvSpPr>
        <p:spPr>
          <a:xfrm>
            <a:off x="5047685" y="2354644"/>
            <a:ext cx="1743420" cy="576000"/>
          </a:xfrm>
          <a:prstGeom prst="roundRect">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00" dirty="0">
                <a:solidFill>
                  <a:schemeClr val="tx1"/>
                </a:solidFill>
                <a:latin typeface="Meiryo UI" panose="020B0604030504040204" pitchFamily="50" charset="-128"/>
                <a:ea typeface="Meiryo UI" panose="020B0604030504040204" pitchFamily="50" charset="-128"/>
              </a:rPr>
              <a:t>「宇宙から見る地球」</a:t>
            </a:r>
            <a:endParaRPr lang="en-US" altLang="ja-JP" sz="1400" dirty="0">
              <a:solidFill>
                <a:schemeClr val="tx1"/>
              </a:solidFill>
              <a:latin typeface="Meiryo UI" panose="020B0604030504040204" pitchFamily="50" charset="-128"/>
              <a:ea typeface="Meiryo UI" panose="020B0604030504040204" pitchFamily="50" charset="-128"/>
            </a:endParaRPr>
          </a:p>
          <a:p>
            <a:pPr algn="ctr"/>
            <a:r>
              <a:rPr lang="ja-JP" altLang="en-US" sz="1400" dirty="0">
                <a:solidFill>
                  <a:schemeClr val="tx1"/>
                </a:solidFill>
                <a:latin typeface="Meiryo UI" panose="020B0604030504040204" pitchFamily="50" charset="-128"/>
                <a:ea typeface="Meiryo UI" panose="020B0604030504040204" pitchFamily="50" charset="-128"/>
              </a:rPr>
              <a:t>を自分ゴトに</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5" name="四角形: 角を丸くする 4">
            <a:extLst>
              <a:ext uri="{FF2B5EF4-FFF2-40B4-BE49-F238E27FC236}">
                <a16:creationId xmlns:a16="http://schemas.microsoft.com/office/drawing/2014/main" id="{A0650AED-0523-57BB-AB5B-55F86FB816E6}"/>
              </a:ext>
            </a:extLst>
          </p:cNvPr>
          <p:cNvSpPr/>
          <p:nvPr/>
        </p:nvSpPr>
        <p:spPr>
          <a:xfrm>
            <a:off x="7257053" y="2354644"/>
            <a:ext cx="1743420" cy="576000"/>
          </a:xfrm>
          <a:prstGeom prst="roundRect">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00" dirty="0">
                <a:solidFill>
                  <a:schemeClr val="tx1"/>
                </a:solidFill>
                <a:latin typeface="Meiryo UI" panose="020B0604030504040204" pitchFamily="50" charset="-128"/>
                <a:ea typeface="Meiryo UI" panose="020B0604030504040204" pitchFamily="50" charset="-128"/>
              </a:rPr>
              <a:t>「宇宙から見る地球」を深く味わう</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cxnSp>
        <p:nvCxnSpPr>
          <p:cNvPr id="6" name="直線矢印コネクタ 5">
            <a:extLst>
              <a:ext uri="{FF2B5EF4-FFF2-40B4-BE49-F238E27FC236}">
                <a16:creationId xmlns:a16="http://schemas.microsoft.com/office/drawing/2014/main" id="{821CEA84-93A4-18B3-9221-8AC65F019003}"/>
              </a:ext>
            </a:extLst>
          </p:cNvPr>
          <p:cNvCxnSpPr>
            <a:cxnSpLocks/>
            <a:stCxn id="2" idx="3"/>
            <a:endCxn id="5" idx="1"/>
          </p:cNvCxnSpPr>
          <p:nvPr/>
        </p:nvCxnSpPr>
        <p:spPr>
          <a:xfrm>
            <a:off x="6791105" y="2642644"/>
            <a:ext cx="46594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7" name="テキスト ボックス 6">
            <a:extLst>
              <a:ext uri="{FF2B5EF4-FFF2-40B4-BE49-F238E27FC236}">
                <a16:creationId xmlns:a16="http://schemas.microsoft.com/office/drawing/2014/main" id="{A42EF741-D105-BF68-5AA7-58FE7A868492}"/>
              </a:ext>
            </a:extLst>
          </p:cNvPr>
          <p:cNvSpPr txBox="1"/>
          <p:nvPr/>
        </p:nvSpPr>
        <p:spPr>
          <a:xfrm>
            <a:off x="7229980" y="2912516"/>
            <a:ext cx="1937769" cy="830997"/>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宇宙飛行士の撮影した地球の写真を衛星観測データを組み合わせることで、より深く味わう方法を紹介</a:t>
            </a:r>
            <a:endParaRPr lang="en-US" altLang="ja-JP" sz="1200" dirty="0">
              <a:latin typeface="Meiryo UI" panose="020B0604030504040204" pitchFamily="50" charset="-128"/>
              <a:ea typeface="Meiryo UI" panose="020B0604030504040204" pitchFamily="50" charset="-128"/>
            </a:endParaRPr>
          </a:p>
        </p:txBody>
      </p:sp>
      <p:sp>
        <p:nvSpPr>
          <p:cNvPr id="8" name="四角形: 角を丸くする 7">
            <a:extLst>
              <a:ext uri="{FF2B5EF4-FFF2-40B4-BE49-F238E27FC236}">
                <a16:creationId xmlns:a16="http://schemas.microsoft.com/office/drawing/2014/main" id="{EC155301-100E-064F-9928-973684F73170}"/>
              </a:ext>
            </a:extLst>
          </p:cNvPr>
          <p:cNvSpPr/>
          <p:nvPr/>
        </p:nvSpPr>
        <p:spPr>
          <a:xfrm>
            <a:off x="2875293" y="2354644"/>
            <a:ext cx="1743420" cy="576000"/>
          </a:xfrm>
          <a:prstGeom prst="roundRect">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400" dirty="0">
                <a:solidFill>
                  <a:schemeClr val="tx1"/>
                </a:solidFill>
                <a:latin typeface="Meiryo UI" panose="020B0604030504040204" pitchFamily="50" charset="-128"/>
                <a:ea typeface="Meiryo UI" panose="020B0604030504040204" pitchFamily="50" charset="-128"/>
              </a:rPr>
              <a:t>「宇宙から見る地球」を味わう</a:t>
            </a:r>
          </a:p>
        </p:txBody>
      </p:sp>
      <p:cxnSp>
        <p:nvCxnSpPr>
          <p:cNvPr id="9" name="直線矢印コネクタ 8">
            <a:extLst>
              <a:ext uri="{FF2B5EF4-FFF2-40B4-BE49-F238E27FC236}">
                <a16:creationId xmlns:a16="http://schemas.microsoft.com/office/drawing/2014/main" id="{E9DC0FE5-44A5-50B4-1A9B-C0BDF8C89008}"/>
              </a:ext>
            </a:extLst>
          </p:cNvPr>
          <p:cNvCxnSpPr>
            <a:cxnSpLocks/>
            <a:stCxn id="8" idx="3"/>
            <a:endCxn id="2" idx="1"/>
          </p:cNvCxnSpPr>
          <p:nvPr/>
        </p:nvCxnSpPr>
        <p:spPr>
          <a:xfrm>
            <a:off x="4618713" y="2642644"/>
            <a:ext cx="42897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 name="テキスト ボックス 9">
            <a:extLst>
              <a:ext uri="{FF2B5EF4-FFF2-40B4-BE49-F238E27FC236}">
                <a16:creationId xmlns:a16="http://schemas.microsoft.com/office/drawing/2014/main" id="{3A61564A-28F9-70FB-CF88-25D19578DCA1}"/>
              </a:ext>
            </a:extLst>
          </p:cNvPr>
          <p:cNvSpPr txBox="1"/>
          <p:nvPr/>
        </p:nvSpPr>
        <p:spPr>
          <a:xfrm>
            <a:off x="2952936" y="2911833"/>
            <a:ext cx="1588134" cy="646331"/>
          </a:xfrm>
          <a:prstGeom prst="rect">
            <a:avLst/>
          </a:prstGeom>
          <a:noFill/>
        </p:spPr>
        <p:txBody>
          <a:bodyPr wrap="square" rtlCol="0">
            <a:spAutoFit/>
          </a:bodyPr>
          <a:lstStyle/>
          <a:p>
            <a:r>
              <a:rPr lang="en-US" altLang="ja-JP" sz="1200" dirty="0">
                <a:latin typeface="Meiryo UI" panose="020B0604030504040204" pitchFamily="50" charset="-128"/>
                <a:ea typeface="Meiryo UI" panose="020B0604030504040204" pitchFamily="50" charset="-128"/>
              </a:rPr>
              <a:t>Earth Diary</a:t>
            </a:r>
            <a:r>
              <a:rPr lang="ja-JP" altLang="en-US" sz="1200" dirty="0">
                <a:latin typeface="Meiryo UI" panose="020B0604030504040204" pitchFamily="50" charset="-128"/>
                <a:ea typeface="Meiryo UI" panose="020B0604030504040204" pitchFamily="50" charset="-128"/>
              </a:rPr>
              <a:t>掲載の宇宙飛行士撮影写真の見どころを味わう</a:t>
            </a:r>
            <a:endParaRPr lang="en-US" altLang="ja-JP" sz="1200" dirty="0">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021C3984-59E8-B3D1-C830-2D01BA9F1188}"/>
              </a:ext>
            </a:extLst>
          </p:cNvPr>
          <p:cNvSpPr txBox="1"/>
          <p:nvPr/>
        </p:nvSpPr>
        <p:spPr>
          <a:xfrm>
            <a:off x="4940477" y="2911833"/>
            <a:ext cx="1996172" cy="830997"/>
          </a:xfrm>
          <a:prstGeom prst="rect">
            <a:avLst/>
          </a:prstGeom>
          <a:noFill/>
        </p:spPr>
        <p:txBody>
          <a:bodyPr wrap="square" rtlCol="0">
            <a:spAutoFit/>
          </a:bodyPr>
          <a:lstStyle/>
          <a:p>
            <a:pPr algn="ctr"/>
            <a:r>
              <a:rPr lang="ja-JP" altLang="en-US" sz="1200" dirty="0">
                <a:latin typeface="Meiryo UI" panose="020B0604030504040204" pitchFamily="50" charset="-128"/>
                <a:ea typeface="Meiryo UI" panose="020B0604030504040204" pitchFamily="50" charset="-128"/>
              </a:rPr>
              <a:t>宇宙が身近になっていること、衛星地球観測が様々な産業で活用されていて、将来自分ゴトになりえることを説明</a:t>
            </a:r>
            <a:endParaRPr lang="en-US" altLang="ja-JP" sz="1200" dirty="0">
              <a:latin typeface="Meiryo UI" panose="020B0604030504040204" pitchFamily="50" charset="-128"/>
              <a:ea typeface="Meiryo UI" panose="020B0604030504040204" pitchFamily="50" charset="-128"/>
            </a:endParaRPr>
          </a:p>
        </p:txBody>
      </p:sp>
      <p:sp>
        <p:nvSpPr>
          <p:cNvPr id="12" name="四角形: 角を丸くする 11">
            <a:extLst>
              <a:ext uri="{FF2B5EF4-FFF2-40B4-BE49-F238E27FC236}">
                <a16:creationId xmlns:a16="http://schemas.microsoft.com/office/drawing/2014/main" id="{BF299C68-E451-18F7-7474-800635769B2C}"/>
              </a:ext>
            </a:extLst>
          </p:cNvPr>
          <p:cNvSpPr/>
          <p:nvPr/>
        </p:nvSpPr>
        <p:spPr>
          <a:xfrm>
            <a:off x="609924" y="2354644"/>
            <a:ext cx="1743420" cy="576000"/>
          </a:xfrm>
          <a:prstGeom prst="roundRect">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400" dirty="0">
                <a:solidFill>
                  <a:schemeClr val="tx1"/>
                </a:solidFill>
                <a:latin typeface="Meiryo UI" panose="020B0604030504040204" pitchFamily="50" charset="-128"/>
                <a:ea typeface="Meiryo UI" panose="020B0604030504040204" pitchFamily="50" charset="-128"/>
              </a:rPr>
              <a:t>「宇宙から見る地球」の基礎知識</a:t>
            </a:r>
          </a:p>
        </p:txBody>
      </p:sp>
      <p:cxnSp>
        <p:nvCxnSpPr>
          <p:cNvPr id="13" name="直線矢印コネクタ 12">
            <a:extLst>
              <a:ext uri="{FF2B5EF4-FFF2-40B4-BE49-F238E27FC236}">
                <a16:creationId xmlns:a16="http://schemas.microsoft.com/office/drawing/2014/main" id="{BDEE5CD3-FB4D-20E9-0D3A-8D46F269DA4E}"/>
              </a:ext>
            </a:extLst>
          </p:cNvPr>
          <p:cNvCxnSpPr>
            <a:cxnSpLocks/>
            <a:stCxn id="12" idx="3"/>
            <a:endCxn id="8" idx="1"/>
          </p:cNvCxnSpPr>
          <p:nvPr/>
        </p:nvCxnSpPr>
        <p:spPr>
          <a:xfrm>
            <a:off x="2353344" y="2642644"/>
            <a:ext cx="52194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6" name="テキスト ボックス 15">
            <a:extLst>
              <a:ext uri="{FF2B5EF4-FFF2-40B4-BE49-F238E27FC236}">
                <a16:creationId xmlns:a16="http://schemas.microsoft.com/office/drawing/2014/main" id="{8B4F991C-1171-1EE2-932D-34554EFCE390}"/>
              </a:ext>
            </a:extLst>
          </p:cNvPr>
          <p:cNvSpPr txBox="1"/>
          <p:nvPr/>
        </p:nvSpPr>
        <p:spPr>
          <a:xfrm>
            <a:off x="594141" y="2024453"/>
            <a:ext cx="1735994" cy="276999"/>
          </a:xfrm>
          <a:prstGeom prst="rect">
            <a:avLst/>
          </a:prstGeom>
          <a:noFill/>
        </p:spPr>
        <p:txBody>
          <a:bodyPr wrap="square" rtlCol="0">
            <a:spAutoFit/>
          </a:bodyPr>
          <a:lstStyle/>
          <a:p>
            <a:pPr algn="ct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第一部：</a:t>
            </a:r>
            <a:r>
              <a:rPr lang="en-US" altLang="ja-JP" sz="1200" dirty="0">
                <a:latin typeface="Meiryo UI" panose="020B0604030504040204" pitchFamily="50" charset="-128"/>
                <a:ea typeface="Meiryo UI" panose="020B0604030504040204" pitchFamily="50" charset="-128"/>
              </a:rPr>
              <a:t>15</a:t>
            </a:r>
            <a:r>
              <a:rPr lang="ja-JP" altLang="en-US" sz="1200" dirty="0">
                <a:latin typeface="Meiryo UI" panose="020B0604030504040204" pitchFamily="50" charset="-128"/>
                <a:ea typeface="Meiryo UI" panose="020B0604030504040204" pitchFamily="50" charset="-128"/>
              </a:rPr>
              <a:t>分</a:t>
            </a:r>
            <a:r>
              <a:rPr lang="en-US" altLang="ja-JP" sz="1200" dirty="0">
                <a:latin typeface="Meiryo UI" panose="020B0604030504040204" pitchFamily="50" charset="-128"/>
                <a:ea typeface="Meiryo UI" panose="020B0604030504040204" pitchFamily="50" charset="-128"/>
              </a:rPr>
              <a:t>】</a:t>
            </a:r>
          </a:p>
        </p:txBody>
      </p:sp>
      <p:sp>
        <p:nvSpPr>
          <p:cNvPr id="17" name="テキスト ボックス 16">
            <a:extLst>
              <a:ext uri="{FF2B5EF4-FFF2-40B4-BE49-F238E27FC236}">
                <a16:creationId xmlns:a16="http://schemas.microsoft.com/office/drawing/2014/main" id="{0606E22C-2A29-DE96-83D3-3C1E42B58E4A}"/>
              </a:ext>
            </a:extLst>
          </p:cNvPr>
          <p:cNvSpPr txBox="1"/>
          <p:nvPr/>
        </p:nvSpPr>
        <p:spPr>
          <a:xfrm>
            <a:off x="2853572" y="2012044"/>
            <a:ext cx="1735994" cy="276999"/>
          </a:xfrm>
          <a:prstGeom prst="rect">
            <a:avLst/>
          </a:prstGeom>
          <a:noFill/>
        </p:spPr>
        <p:txBody>
          <a:bodyPr wrap="square" rtlCol="0">
            <a:spAutoFit/>
          </a:bodyPr>
          <a:lstStyle/>
          <a:p>
            <a:pPr algn="ct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第二部：</a:t>
            </a:r>
            <a:r>
              <a:rPr lang="en-US" altLang="ja-JP" sz="1200" dirty="0">
                <a:latin typeface="Meiryo UI" panose="020B0604030504040204" pitchFamily="50" charset="-128"/>
                <a:ea typeface="Meiryo UI" panose="020B0604030504040204" pitchFamily="50" charset="-128"/>
              </a:rPr>
              <a:t>5</a:t>
            </a:r>
            <a:r>
              <a:rPr lang="ja-JP" altLang="en-US" sz="1200" dirty="0">
                <a:latin typeface="Meiryo UI" panose="020B0604030504040204" pitchFamily="50" charset="-128"/>
                <a:ea typeface="Meiryo UI" panose="020B0604030504040204" pitchFamily="50" charset="-128"/>
              </a:rPr>
              <a:t>分</a:t>
            </a:r>
            <a:r>
              <a:rPr lang="en-US" altLang="ja-JP" sz="1200" dirty="0">
                <a:latin typeface="Meiryo UI" panose="020B0604030504040204" pitchFamily="50" charset="-128"/>
                <a:ea typeface="Meiryo UI" panose="020B0604030504040204" pitchFamily="50" charset="-128"/>
              </a:rPr>
              <a:t>】</a:t>
            </a:r>
          </a:p>
        </p:txBody>
      </p:sp>
      <p:sp>
        <p:nvSpPr>
          <p:cNvPr id="18" name="テキスト ボックス 17">
            <a:extLst>
              <a:ext uri="{FF2B5EF4-FFF2-40B4-BE49-F238E27FC236}">
                <a16:creationId xmlns:a16="http://schemas.microsoft.com/office/drawing/2014/main" id="{618A25C2-60CD-65A3-14C7-CCBF5994CF90}"/>
              </a:ext>
            </a:extLst>
          </p:cNvPr>
          <p:cNvSpPr txBox="1"/>
          <p:nvPr/>
        </p:nvSpPr>
        <p:spPr>
          <a:xfrm>
            <a:off x="5070566" y="2025745"/>
            <a:ext cx="1735994" cy="276999"/>
          </a:xfrm>
          <a:prstGeom prst="rect">
            <a:avLst/>
          </a:prstGeom>
          <a:noFill/>
        </p:spPr>
        <p:txBody>
          <a:bodyPr wrap="square" rtlCol="0">
            <a:spAutoFit/>
          </a:bodyPr>
          <a:lstStyle/>
          <a:p>
            <a:pPr algn="ct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第三部：</a:t>
            </a:r>
            <a:r>
              <a:rPr lang="en-US" altLang="ja-JP" sz="1200" dirty="0">
                <a:latin typeface="Meiryo UI" panose="020B0604030504040204" pitchFamily="50" charset="-128"/>
                <a:ea typeface="Meiryo UI" panose="020B0604030504040204" pitchFamily="50" charset="-128"/>
              </a:rPr>
              <a:t>10</a:t>
            </a:r>
            <a:r>
              <a:rPr lang="ja-JP" altLang="en-US" sz="1200" dirty="0">
                <a:latin typeface="Meiryo UI" panose="020B0604030504040204" pitchFamily="50" charset="-128"/>
                <a:ea typeface="Meiryo UI" panose="020B0604030504040204" pitchFamily="50" charset="-128"/>
              </a:rPr>
              <a:t>分</a:t>
            </a:r>
            <a:r>
              <a:rPr lang="en-US" altLang="ja-JP" sz="1200" dirty="0">
                <a:latin typeface="Meiryo UI" panose="020B0604030504040204" pitchFamily="50" charset="-128"/>
                <a:ea typeface="Meiryo UI" panose="020B0604030504040204" pitchFamily="50" charset="-128"/>
              </a:rPr>
              <a:t>】</a:t>
            </a:r>
          </a:p>
        </p:txBody>
      </p:sp>
      <p:sp>
        <p:nvSpPr>
          <p:cNvPr id="19" name="テキスト ボックス 18">
            <a:extLst>
              <a:ext uri="{FF2B5EF4-FFF2-40B4-BE49-F238E27FC236}">
                <a16:creationId xmlns:a16="http://schemas.microsoft.com/office/drawing/2014/main" id="{D974C6B5-6142-DCC1-A57D-1C89B0BFD752}"/>
              </a:ext>
            </a:extLst>
          </p:cNvPr>
          <p:cNvSpPr txBox="1"/>
          <p:nvPr/>
        </p:nvSpPr>
        <p:spPr>
          <a:xfrm>
            <a:off x="7229980" y="2017874"/>
            <a:ext cx="1735994" cy="276999"/>
          </a:xfrm>
          <a:prstGeom prst="rect">
            <a:avLst/>
          </a:prstGeom>
          <a:noFill/>
        </p:spPr>
        <p:txBody>
          <a:bodyPr wrap="square" rtlCol="0">
            <a:spAutoFit/>
          </a:bodyPr>
          <a:lstStyle/>
          <a:p>
            <a:pPr algn="ct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第四部：</a:t>
            </a:r>
            <a:r>
              <a:rPr lang="en-US" altLang="ja-JP" sz="1200" dirty="0">
                <a:latin typeface="Meiryo UI" panose="020B0604030504040204" pitchFamily="50" charset="-128"/>
                <a:ea typeface="Meiryo UI" panose="020B0604030504040204" pitchFamily="50" charset="-128"/>
              </a:rPr>
              <a:t>15</a:t>
            </a:r>
            <a:r>
              <a:rPr lang="ja-JP" altLang="en-US" sz="1200" dirty="0">
                <a:latin typeface="Meiryo UI" panose="020B0604030504040204" pitchFamily="50" charset="-128"/>
                <a:ea typeface="Meiryo UI" panose="020B0604030504040204" pitchFamily="50" charset="-128"/>
              </a:rPr>
              <a:t>分</a:t>
            </a:r>
            <a:r>
              <a:rPr lang="en-US" altLang="ja-JP" sz="1200" dirty="0">
                <a:latin typeface="Meiryo UI" panose="020B0604030504040204" pitchFamily="50" charset="-128"/>
                <a:ea typeface="Meiryo UI" panose="020B0604030504040204" pitchFamily="50" charset="-128"/>
              </a:rPr>
              <a:t>】</a:t>
            </a:r>
          </a:p>
        </p:txBody>
      </p:sp>
      <p:sp>
        <p:nvSpPr>
          <p:cNvPr id="20" name="テキスト ボックス 19">
            <a:extLst>
              <a:ext uri="{FF2B5EF4-FFF2-40B4-BE49-F238E27FC236}">
                <a16:creationId xmlns:a16="http://schemas.microsoft.com/office/drawing/2014/main" id="{371E5ED7-F942-237B-6575-BD011CC96C20}"/>
              </a:ext>
            </a:extLst>
          </p:cNvPr>
          <p:cNvSpPr txBox="1"/>
          <p:nvPr/>
        </p:nvSpPr>
        <p:spPr>
          <a:xfrm>
            <a:off x="738251" y="2927275"/>
            <a:ext cx="1588134" cy="830997"/>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宇宙はどこか、どんなところか、どうやって行くか？宇宙ステーション、人工衛星など</a:t>
            </a:r>
            <a:endParaRPr lang="en-US" altLang="ja-JP"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45497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E4CEF-D8E4-6E51-4404-705E8C0DC57C}"/>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5438F729-D78F-D9EE-FC23-07DFC0D73BA4}"/>
              </a:ext>
            </a:extLst>
          </p:cNvPr>
          <p:cNvGraphicFramePr>
            <a:graphicFrameLocks noGrp="1"/>
          </p:cNvGraphicFramePr>
          <p:nvPr>
            <p:extLst>
              <p:ext uri="{D42A27DB-BD31-4B8C-83A1-F6EECF244321}">
                <p14:modId xmlns:p14="http://schemas.microsoft.com/office/powerpoint/2010/main" val="3084722152"/>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marL="0" marR="0" lvl="0" indent="0" algn="just" defTabSz="742950" rtl="0" eaLnBrk="1" fontAlgn="auto" latinLnBrk="0" hangingPunct="1">
                        <a:lnSpc>
                          <a:spcPts val="1400"/>
                        </a:lnSpc>
                        <a:spcBef>
                          <a:spcPts val="0"/>
                        </a:spcBef>
                        <a:spcAft>
                          <a:spcPts val="300"/>
                        </a:spcAft>
                        <a:buClrTx/>
                        <a:buSzTx/>
                        <a:buFontTx/>
                        <a:buNone/>
                        <a:tabLst/>
                        <a:defRPr/>
                      </a:pPr>
                      <a:r>
                        <a:rPr kumimoji="1" lang="en-US" altLang="ja-JP" sz="1100" b="1" dirty="0">
                          <a:latin typeface="BIZ UDPゴシック" panose="020B0400000000000000" pitchFamily="50" charset="-128"/>
                          <a:ea typeface="BIZ UDPゴシック" panose="020B0400000000000000" pitchFamily="50" charset="-128"/>
                        </a:rPr>
                        <a:t>[Earth Diary</a:t>
                      </a:r>
                      <a:r>
                        <a:rPr kumimoji="1" lang="ja-JP" altLang="en-US" sz="1100" b="1" dirty="0">
                          <a:latin typeface="BIZ UDPゴシック" panose="020B0400000000000000" pitchFamily="50" charset="-128"/>
                          <a:ea typeface="BIZ UDPゴシック" panose="020B0400000000000000" pitchFamily="50" charset="-128"/>
                        </a:rPr>
                        <a:t>について</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宇宙飛行士です。これは、２０２５年の８月から２０２６年の１月まで滞在した油井亀美也宇宙飛行士の写真ですね。補給船で新鮮なフルーツが届いて喜んでいるところです。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油井さんは、国際宇宙ステーションについている窓から、こんな風に地球の写真をたくさん撮影してくれました。</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窓からは地球がこんな風に見えます。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油井さんが撮影した写真は、</a:t>
                      </a:r>
                      <a:r>
                        <a:rPr kumimoji="1" lang="en-US" altLang="ja-JP" sz="1100" dirty="0">
                          <a:latin typeface="BIZ UDPゴシック" panose="020B0400000000000000" pitchFamily="50" charset="-128"/>
                          <a:ea typeface="BIZ UDPゴシック" panose="020B0400000000000000" pitchFamily="50" charset="-128"/>
                        </a:rPr>
                        <a:t>JAXA</a:t>
                      </a:r>
                      <a:r>
                        <a:rPr kumimoji="1" lang="ja-JP" altLang="en-US" sz="1100" dirty="0">
                          <a:latin typeface="BIZ UDPゴシック" panose="020B0400000000000000" pitchFamily="50" charset="-128"/>
                          <a:ea typeface="BIZ UDPゴシック" panose="020B0400000000000000" pitchFamily="50" charset="-128"/>
                        </a:rPr>
                        <a:t>の</a:t>
                      </a:r>
                      <a:r>
                        <a:rPr kumimoji="1" lang="en-US" altLang="ja-JP" sz="1100" dirty="0">
                          <a:latin typeface="BIZ UDPゴシック" panose="020B0400000000000000" pitchFamily="50" charset="-128"/>
                          <a:ea typeface="BIZ UDPゴシック" panose="020B0400000000000000" pitchFamily="50" charset="-128"/>
                        </a:rPr>
                        <a:t>Web</a:t>
                      </a:r>
                      <a:r>
                        <a:rPr kumimoji="1" lang="ja-JP" altLang="en-US" sz="1100" dirty="0">
                          <a:latin typeface="BIZ UDPゴシック" panose="020B0400000000000000" pitchFamily="50" charset="-128"/>
                          <a:ea typeface="BIZ UDPゴシック" panose="020B0400000000000000" pitchFamily="50" charset="-128"/>
                        </a:rPr>
                        <a:t>ページにある「</a:t>
                      </a:r>
                      <a:r>
                        <a:rPr kumimoji="1" lang="en-US" altLang="ja-JP" sz="1100" dirty="0">
                          <a:latin typeface="BIZ UDPゴシック" panose="020B0400000000000000" pitchFamily="50" charset="-128"/>
                          <a:ea typeface="BIZ UDPゴシック" panose="020B0400000000000000" pitchFamily="50" charset="-128"/>
                        </a:rPr>
                        <a:t>Earth Diary</a:t>
                      </a:r>
                      <a:r>
                        <a:rPr kumimoji="1" lang="ja-JP" altLang="en-US" sz="1100" dirty="0">
                          <a:latin typeface="BIZ UDPゴシック" panose="020B0400000000000000" pitchFamily="50" charset="-128"/>
                          <a:ea typeface="BIZ UDPゴシック" panose="020B0400000000000000" pitchFamily="50" charset="-128"/>
                        </a:rPr>
                        <a:t>」というツールで、バーチャル地球儀のうえでみることができます。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皆さんが宇宙旅行に行ったときに見れる景色の写真があるので、ぜひそんな風に想像して気になる写真を探してもらえたらと思います。スマホや</a:t>
                      </a:r>
                      <a:r>
                        <a:rPr kumimoji="1" lang="en-US" altLang="ja-JP" sz="1100" dirty="0">
                          <a:latin typeface="BIZ UDPゴシック" panose="020B0400000000000000" pitchFamily="50" charset="-128"/>
                          <a:ea typeface="BIZ UDPゴシック" panose="020B0400000000000000" pitchFamily="50" charset="-128"/>
                        </a:rPr>
                        <a:t>PC</a:t>
                      </a:r>
                      <a:r>
                        <a:rPr kumimoji="1" lang="ja-JP" altLang="en-US" sz="1100" dirty="0">
                          <a:latin typeface="BIZ UDPゴシック" panose="020B0400000000000000" pitchFamily="50" charset="-128"/>
                          <a:ea typeface="BIZ UDPゴシック" panose="020B0400000000000000" pitchFamily="50" charset="-128"/>
                        </a:rPr>
                        <a:t>で見れるので、ぜひ「</a:t>
                      </a:r>
                      <a:r>
                        <a:rPr kumimoji="1" lang="en-US" altLang="ja-JP" sz="1100" dirty="0">
                          <a:latin typeface="BIZ UDPゴシック" panose="020B0400000000000000" pitchFamily="50" charset="-128"/>
                          <a:ea typeface="BIZ UDPゴシック" panose="020B0400000000000000" pitchFamily="50" charset="-128"/>
                        </a:rPr>
                        <a:t>Earth Diary</a:t>
                      </a:r>
                      <a:r>
                        <a:rPr kumimoji="1" lang="ja-JP" altLang="en-US" sz="1100" dirty="0">
                          <a:latin typeface="BIZ UDPゴシック" panose="020B0400000000000000" pitchFamily="50" charset="-128"/>
                          <a:ea typeface="BIZ UDPゴシック" panose="020B0400000000000000" pitchFamily="50" charset="-128"/>
                        </a:rPr>
                        <a:t>」と検索して、試してみてくださいね。</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8080CC80-7F30-DC69-26FB-D9C6A6D3A13F}"/>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:1</a:t>
            </a:r>
            <a:r>
              <a:rPr lang="en-US" altLang="ja-JP" sz="1200" dirty="0">
                <a:latin typeface="BIZ UDPゴシック" panose="020B0400000000000000" pitchFamily="50" charset="-128"/>
                <a:ea typeface="BIZ UDPゴシック" panose="020B0400000000000000" pitchFamily="50" charset="-128"/>
              </a:rPr>
              <a:t>4</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33" name="テキスト ボックス 32">
            <a:extLst>
              <a:ext uri="{FF2B5EF4-FFF2-40B4-BE49-F238E27FC236}">
                <a16:creationId xmlns:a16="http://schemas.microsoft.com/office/drawing/2014/main" id="{894FEA38-2FD6-4D5D-BD4E-8DB74861FA3E}"/>
              </a:ext>
            </a:extLst>
          </p:cNvPr>
          <p:cNvSpPr txBox="1"/>
          <p:nvPr/>
        </p:nvSpPr>
        <p:spPr>
          <a:xfrm>
            <a:off x="9501051" y="6488668"/>
            <a:ext cx="404949" cy="369332"/>
          </a:xfrm>
          <a:prstGeom prst="rect">
            <a:avLst/>
          </a:prstGeom>
          <a:solidFill>
            <a:schemeClr val="bg1"/>
          </a:solidFill>
          <a:ln>
            <a:solidFill>
              <a:schemeClr val="tx1"/>
            </a:solidFill>
          </a:ln>
        </p:spPr>
        <p:txBody>
          <a:bodyPr wrap="square" rtlCol="0">
            <a:spAutoFit/>
          </a:bodyPr>
          <a:lstStyle/>
          <a:p>
            <a:pPr algn="ctr"/>
            <a:r>
              <a:rPr kumimoji="1" lang="ja-JP" altLang="en-US" dirty="0">
                <a:latin typeface="Meiryo UI" panose="020B0604030504040204" pitchFamily="50" charset="-128"/>
                <a:ea typeface="Meiryo UI" panose="020B0604030504040204" pitchFamily="50" charset="-128"/>
              </a:rPr>
              <a:t>９</a:t>
            </a:r>
          </a:p>
        </p:txBody>
      </p:sp>
      <p:pic>
        <p:nvPicPr>
          <p:cNvPr id="3" name="図 2">
            <a:extLst>
              <a:ext uri="{FF2B5EF4-FFF2-40B4-BE49-F238E27FC236}">
                <a16:creationId xmlns:a16="http://schemas.microsoft.com/office/drawing/2014/main" id="{F003C4DA-42D4-FC2F-E298-0EE6A0CACE4F}"/>
              </a:ext>
            </a:extLst>
          </p:cNvPr>
          <p:cNvPicPr>
            <a:picLocks noChangeAspect="1"/>
          </p:cNvPicPr>
          <p:nvPr/>
        </p:nvPicPr>
        <p:blipFill>
          <a:blip r:embed="rId2"/>
          <a:stretch>
            <a:fillRect/>
          </a:stretch>
        </p:blipFill>
        <p:spPr>
          <a:xfrm>
            <a:off x="1259277" y="706283"/>
            <a:ext cx="1899964" cy="1068730"/>
          </a:xfrm>
          <a:prstGeom prst="rect">
            <a:avLst/>
          </a:prstGeom>
        </p:spPr>
      </p:pic>
      <p:pic>
        <p:nvPicPr>
          <p:cNvPr id="4" name="図 3">
            <a:extLst>
              <a:ext uri="{FF2B5EF4-FFF2-40B4-BE49-F238E27FC236}">
                <a16:creationId xmlns:a16="http://schemas.microsoft.com/office/drawing/2014/main" id="{A2D6E00B-3407-181D-FB71-B1E0C6236849}"/>
              </a:ext>
            </a:extLst>
          </p:cNvPr>
          <p:cNvPicPr>
            <a:picLocks noChangeAspect="1"/>
          </p:cNvPicPr>
          <p:nvPr/>
        </p:nvPicPr>
        <p:blipFill>
          <a:blip r:embed="rId3"/>
          <a:stretch>
            <a:fillRect/>
          </a:stretch>
        </p:blipFill>
        <p:spPr>
          <a:xfrm>
            <a:off x="1259277" y="1929505"/>
            <a:ext cx="1899964" cy="1068730"/>
          </a:xfrm>
          <a:prstGeom prst="rect">
            <a:avLst/>
          </a:prstGeom>
        </p:spPr>
      </p:pic>
      <p:pic>
        <p:nvPicPr>
          <p:cNvPr id="7" name="図 6">
            <a:extLst>
              <a:ext uri="{FF2B5EF4-FFF2-40B4-BE49-F238E27FC236}">
                <a16:creationId xmlns:a16="http://schemas.microsoft.com/office/drawing/2014/main" id="{355CB6A1-F6C5-A39D-C47D-04BDF7BA4A65}"/>
              </a:ext>
            </a:extLst>
          </p:cNvPr>
          <p:cNvPicPr>
            <a:picLocks noChangeAspect="1"/>
          </p:cNvPicPr>
          <p:nvPr/>
        </p:nvPicPr>
        <p:blipFill>
          <a:blip r:embed="rId4"/>
          <a:stretch>
            <a:fillRect/>
          </a:stretch>
        </p:blipFill>
        <p:spPr>
          <a:xfrm>
            <a:off x="1259277" y="3152728"/>
            <a:ext cx="1899964" cy="1068730"/>
          </a:xfrm>
          <a:prstGeom prst="rect">
            <a:avLst/>
          </a:prstGeom>
        </p:spPr>
      </p:pic>
      <p:pic>
        <p:nvPicPr>
          <p:cNvPr id="11" name="図 10">
            <a:extLst>
              <a:ext uri="{FF2B5EF4-FFF2-40B4-BE49-F238E27FC236}">
                <a16:creationId xmlns:a16="http://schemas.microsoft.com/office/drawing/2014/main" id="{54507E69-ABDB-0EFF-FB2C-C56F5A1EE946}"/>
              </a:ext>
            </a:extLst>
          </p:cNvPr>
          <p:cNvPicPr>
            <a:picLocks noChangeAspect="1"/>
          </p:cNvPicPr>
          <p:nvPr/>
        </p:nvPicPr>
        <p:blipFill>
          <a:blip r:embed="rId5"/>
          <a:stretch>
            <a:fillRect/>
          </a:stretch>
        </p:blipFill>
        <p:spPr>
          <a:xfrm>
            <a:off x="1259277" y="4375951"/>
            <a:ext cx="1899964" cy="1068730"/>
          </a:xfrm>
          <a:prstGeom prst="rect">
            <a:avLst/>
          </a:prstGeom>
        </p:spPr>
      </p:pic>
      <p:pic>
        <p:nvPicPr>
          <p:cNvPr id="12" name="図 11">
            <a:extLst>
              <a:ext uri="{FF2B5EF4-FFF2-40B4-BE49-F238E27FC236}">
                <a16:creationId xmlns:a16="http://schemas.microsoft.com/office/drawing/2014/main" id="{E187056F-94C9-4484-31A4-489B23375B2B}"/>
              </a:ext>
            </a:extLst>
          </p:cNvPr>
          <p:cNvPicPr>
            <a:picLocks noChangeAspect="1"/>
          </p:cNvPicPr>
          <p:nvPr/>
        </p:nvPicPr>
        <p:blipFill>
          <a:blip r:embed="rId6"/>
          <a:stretch>
            <a:fillRect/>
          </a:stretch>
        </p:blipFill>
        <p:spPr>
          <a:xfrm>
            <a:off x="1259277" y="5563845"/>
            <a:ext cx="1899964" cy="1068730"/>
          </a:xfrm>
          <a:prstGeom prst="rect">
            <a:avLst/>
          </a:prstGeom>
        </p:spPr>
      </p:pic>
      <p:sp>
        <p:nvSpPr>
          <p:cNvPr id="2" name="正方形/長方形 1">
            <a:extLst>
              <a:ext uri="{FF2B5EF4-FFF2-40B4-BE49-F238E27FC236}">
                <a16:creationId xmlns:a16="http://schemas.microsoft.com/office/drawing/2014/main" id="{2102D66F-5157-383E-6C58-8893BB0E40A7}"/>
              </a:ext>
            </a:extLst>
          </p:cNvPr>
          <p:cNvSpPr/>
          <p:nvPr/>
        </p:nvSpPr>
        <p:spPr>
          <a:xfrm>
            <a:off x="7137401" y="4910316"/>
            <a:ext cx="2303658" cy="431800"/>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sz="1050" dirty="0">
                <a:solidFill>
                  <a:schemeClr val="tx1"/>
                </a:solidFill>
                <a:latin typeface="Meiryo UI" panose="020B0604030504040204" pitchFamily="50" charset="-128"/>
                <a:ea typeface="Meiryo UI" panose="020B0604030504040204" pitchFamily="50" charset="-128"/>
              </a:rPr>
              <a:t>Earth Diary</a:t>
            </a:r>
            <a:r>
              <a:rPr kumimoji="1" lang="ja-JP" altLang="en-US" sz="1050" dirty="0">
                <a:solidFill>
                  <a:schemeClr val="tx1"/>
                </a:solidFill>
                <a:latin typeface="Meiryo UI" panose="020B0604030504040204" pitchFamily="50" charset="-128"/>
                <a:ea typeface="Meiryo UI" panose="020B0604030504040204" pitchFamily="50" charset="-128"/>
              </a:rPr>
              <a:t>をデモ投影して、使い方を解説するのもオプション</a:t>
            </a:r>
          </a:p>
        </p:txBody>
      </p:sp>
    </p:spTree>
    <p:extLst>
      <p:ext uri="{BB962C8B-B14F-4D97-AF65-F5344CB8AC3E}">
        <p14:creationId xmlns:p14="http://schemas.microsoft.com/office/powerpoint/2010/main" val="2432332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D3C6C-2D9D-8D3C-4601-D60F472FDE0D}"/>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007117B2-B24A-46BD-3B64-FAEED1203C31}"/>
              </a:ext>
            </a:extLst>
          </p:cNvPr>
          <p:cNvGraphicFramePr>
            <a:graphicFrameLocks noGrp="1"/>
          </p:cNvGraphicFramePr>
          <p:nvPr>
            <p:extLst>
              <p:ext uri="{D42A27DB-BD31-4B8C-83A1-F6EECF244321}">
                <p14:modId xmlns:p14="http://schemas.microsoft.com/office/powerpoint/2010/main" val="2301238556"/>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第二部： 「宇宙から見る地球」を味わう</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はい、第一部では、「宇宙から見る地球」に関する基礎知識を見てきました。</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ここからは、</a:t>
                      </a:r>
                      <a:r>
                        <a:rPr kumimoji="1" lang="en-US" altLang="ja-JP" sz="1100" dirty="0">
                          <a:latin typeface="BIZ UDPゴシック" panose="020B0400000000000000" pitchFamily="50" charset="-128"/>
                          <a:ea typeface="BIZ UDPゴシック" panose="020B0400000000000000" pitchFamily="50" charset="-128"/>
                        </a:rPr>
                        <a:t>Earth Diary</a:t>
                      </a:r>
                      <a:r>
                        <a:rPr kumimoji="1" lang="ja-JP" altLang="en-US" sz="1100" dirty="0">
                          <a:latin typeface="BIZ UDPゴシック" panose="020B0400000000000000" pitchFamily="50" charset="-128"/>
                          <a:ea typeface="BIZ UDPゴシック" panose="020B0400000000000000" pitchFamily="50" charset="-128"/>
                        </a:rPr>
                        <a:t>に載っている「宇宙から見る地球」の写真を見ながら、宇宙旅行に行った気分で、「宇宙から見る地球」を味わうパートに入っていきましょう。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[1. </a:t>
                      </a:r>
                      <a:r>
                        <a:rPr kumimoji="1" lang="ja-JP" altLang="en-US" sz="1100" b="1" dirty="0">
                          <a:latin typeface="BIZ UDPゴシック" panose="020B0400000000000000" pitchFamily="50" charset="-128"/>
                          <a:ea typeface="BIZ UDPゴシック" panose="020B0400000000000000" pitchFamily="50" charset="-128"/>
                        </a:rPr>
                        <a:t>きれいな景色を味わう</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まずは、基本。</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感性を研ぎ澄ませて、きれいな景色を堪能していきましょう。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凄い綺麗なエメラルドブルーが広がってます。これ何かわかりますか？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そうです、サンゴ礁が宇宙から見ても半端ない広さで広がってるんですね。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アメリカの近く、カリブ海のバハマって国のあたりです。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宇宙旅行にいったら絶対見どころになるよね。青い星地球、といっても、色んな青があるんです。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次は、青と赤がとてもきれな写真。この海はペルシャ湾というところです。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下側にサウジアラビアの赤い砂漠が広がっています。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夜の景色はこんなにきれいです。街明かりが星座のようですね。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大気の層も光ってるのが見えますね。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000C069A-4CEC-65CF-8656-90DF8708BBD0}"/>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:1</a:t>
            </a:r>
            <a:r>
              <a:rPr lang="en-US" altLang="ja-JP" sz="1200" dirty="0">
                <a:latin typeface="BIZ UDPゴシック" panose="020B0400000000000000" pitchFamily="50" charset="-128"/>
                <a:ea typeface="BIZ UDPゴシック" panose="020B0400000000000000" pitchFamily="50" charset="-128"/>
              </a:rPr>
              <a:t>5</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33" name="テキスト ボックス 32">
            <a:extLst>
              <a:ext uri="{FF2B5EF4-FFF2-40B4-BE49-F238E27FC236}">
                <a16:creationId xmlns:a16="http://schemas.microsoft.com/office/drawing/2014/main" id="{4D65A9BB-5A82-A9A0-7A3F-550E2E270BA5}"/>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10</a:t>
            </a:r>
            <a:endParaRPr kumimoji="1" lang="ja-JP" altLang="en-US"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90298DDD-2DD5-6FAC-A8A6-8070158CDF7C}"/>
              </a:ext>
            </a:extLst>
          </p:cNvPr>
          <p:cNvPicPr>
            <a:picLocks noChangeAspect="1"/>
          </p:cNvPicPr>
          <p:nvPr/>
        </p:nvPicPr>
        <p:blipFill>
          <a:blip r:embed="rId2"/>
          <a:stretch>
            <a:fillRect/>
          </a:stretch>
        </p:blipFill>
        <p:spPr>
          <a:xfrm>
            <a:off x="1250311" y="706283"/>
            <a:ext cx="1923193" cy="1081796"/>
          </a:xfrm>
          <a:prstGeom prst="rect">
            <a:avLst/>
          </a:prstGeom>
        </p:spPr>
      </p:pic>
      <p:pic>
        <p:nvPicPr>
          <p:cNvPr id="6" name="図 5">
            <a:extLst>
              <a:ext uri="{FF2B5EF4-FFF2-40B4-BE49-F238E27FC236}">
                <a16:creationId xmlns:a16="http://schemas.microsoft.com/office/drawing/2014/main" id="{C1401617-DEBF-B416-9167-406B5614D8F6}"/>
              </a:ext>
            </a:extLst>
          </p:cNvPr>
          <p:cNvPicPr>
            <a:picLocks noChangeAspect="1"/>
          </p:cNvPicPr>
          <p:nvPr/>
        </p:nvPicPr>
        <p:blipFill>
          <a:blip r:embed="rId3"/>
          <a:stretch>
            <a:fillRect/>
          </a:stretch>
        </p:blipFill>
        <p:spPr>
          <a:xfrm>
            <a:off x="1250311" y="1875717"/>
            <a:ext cx="1923193" cy="1081796"/>
          </a:xfrm>
          <a:prstGeom prst="rect">
            <a:avLst/>
          </a:prstGeom>
        </p:spPr>
      </p:pic>
      <p:pic>
        <p:nvPicPr>
          <p:cNvPr id="8" name="図 7">
            <a:extLst>
              <a:ext uri="{FF2B5EF4-FFF2-40B4-BE49-F238E27FC236}">
                <a16:creationId xmlns:a16="http://schemas.microsoft.com/office/drawing/2014/main" id="{2C0B8502-CF0B-5F9A-F354-3D739397C93A}"/>
              </a:ext>
            </a:extLst>
          </p:cNvPr>
          <p:cNvPicPr>
            <a:picLocks noChangeAspect="1"/>
          </p:cNvPicPr>
          <p:nvPr/>
        </p:nvPicPr>
        <p:blipFill>
          <a:blip r:embed="rId4"/>
          <a:stretch>
            <a:fillRect/>
          </a:stretch>
        </p:blipFill>
        <p:spPr>
          <a:xfrm>
            <a:off x="1250311" y="3045152"/>
            <a:ext cx="1923193" cy="1081796"/>
          </a:xfrm>
          <a:prstGeom prst="rect">
            <a:avLst/>
          </a:prstGeom>
        </p:spPr>
      </p:pic>
      <p:pic>
        <p:nvPicPr>
          <p:cNvPr id="10" name="図 9">
            <a:extLst>
              <a:ext uri="{FF2B5EF4-FFF2-40B4-BE49-F238E27FC236}">
                <a16:creationId xmlns:a16="http://schemas.microsoft.com/office/drawing/2014/main" id="{BF68FBF1-48DE-C028-505F-4EC13C144F3B}"/>
              </a:ext>
            </a:extLst>
          </p:cNvPr>
          <p:cNvPicPr>
            <a:picLocks noChangeAspect="1"/>
          </p:cNvPicPr>
          <p:nvPr/>
        </p:nvPicPr>
        <p:blipFill>
          <a:blip r:embed="rId5"/>
          <a:stretch>
            <a:fillRect/>
          </a:stretch>
        </p:blipFill>
        <p:spPr>
          <a:xfrm>
            <a:off x="1250311" y="4214587"/>
            <a:ext cx="1923193" cy="1081796"/>
          </a:xfrm>
          <a:prstGeom prst="rect">
            <a:avLst/>
          </a:prstGeom>
        </p:spPr>
      </p:pic>
      <p:pic>
        <p:nvPicPr>
          <p:cNvPr id="13" name="図 12">
            <a:extLst>
              <a:ext uri="{FF2B5EF4-FFF2-40B4-BE49-F238E27FC236}">
                <a16:creationId xmlns:a16="http://schemas.microsoft.com/office/drawing/2014/main" id="{E2D5FA94-C078-14A3-9DFD-18285CF453ED}"/>
              </a:ext>
            </a:extLst>
          </p:cNvPr>
          <p:cNvPicPr>
            <a:picLocks noChangeAspect="1"/>
          </p:cNvPicPr>
          <p:nvPr/>
        </p:nvPicPr>
        <p:blipFill>
          <a:blip r:embed="rId6"/>
          <a:stretch>
            <a:fillRect/>
          </a:stretch>
        </p:blipFill>
        <p:spPr>
          <a:xfrm>
            <a:off x="1250311" y="5406872"/>
            <a:ext cx="1923193" cy="1081796"/>
          </a:xfrm>
          <a:prstGeom prst="rect">
            <a:avLst/>
          </a:prstGeom>
        </p:spPr>
      </p:pic>
      <p:sp>
        <p:nvSpPr>
          <p:cNvPr id="4" name="正方形/長方形 3">
            <a:extLst>
              <a:ext uri="{FF2B5EF4-FFF2-40B4-BE49-F238E27FC236}">
                <a16:creationId xmlns:a16="http://schemas.microsoft.com/office/drawing/2014/main" id="{B47887F8-D230-8D28-8369-6046B3B134E2}"/>
              </a:ext>
            </a:extLst>
          </p:cNvPr>
          <p:cNvSpPr/>
          <p:nvPr/>
        </p:nvSpPr>
        <p:spPr>
          <a:xfrm>
            <a:off x="6908801" y="1642533"/>
            <a:ext cx="2303658" cy="577346"/>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dirty="0">
                <a:solidFill>
                  <a:schemeClr val="tx1"/>
                </a:solidFill>
                <a:latin typeface="Meiryo UI" panose="020B0604030504040204" pitchFamily="50" charset="-128"/>
                <a:ea typeface="Meiryo UI" panose="020B0604030504040204" pitchFamily="50" charset="-128"/>
              </a:rPr>
              <a:t>見た目のインパクトが大切になるので、表示がきれいなディスプレイやプロジェクター</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スクリーンでの投影が望ましい。</a:t>
            </a:r>
          </a:p>
        </p:txBody>
      </p:sp>
      <p:sp>
        <p:nvSpPr>
          <p:cNvPr id="7" name="正方形/長方形 6">
            <a:extLst>
              <a:ext uri="{FF2B5EF4-FFF2-40B4-BE49-F238E27FC236}">
                <a16:creationId xmlns:a16="http://schemas.microsoft.com/office/drawing/2014/main" id="{70C15D64-6C5D-5032-90AA-27FC6E5C118E}"/>
              </a:ext>
            </a:extLst>
          </p:cNvPr>
          <p:cNvSpPr/>
          <p:nvPr/>
        </p:nvSpPr>
        <p:spPr>
          <a:xfrm>
            <a:off x="7109283" y="4638121"/>
            <a:ext cx="2303658" cy="213279"/>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dirty="0">
                <a:solidFill>
                  <a:schemeClr val="tx1"/>
                </a:solidFill>
                <a:latin typeface="Meiryo UI" panose="020B0604030504040204" pitchFamily="50" charset="-128"/>
                <a:ea typeface="Meiryo UI" panose="020B0604030504040204" pitchFamily="50" charset="-128"/>
              </a:rPr>
              <a:t>綺麗な景色の感動を共有</a:t>
            </a:r>
          </a:p>
        </p:txBody>
      </p:sp>
    </p:spTree>
    <p:extLst>
      <p:ext uri="{BB962C8B-B14F-4D97-AF65-F5344CB8AC3E}">
        <p14:creationId xmlns:p14="http://schemas.microsoft.com/office/powerpoint/2010/main" val="29981895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7E4F38-38ED-B369-4BFA-B7DE70DF4F29}"/>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DD0FAA67-8ED4-8303-84CC-82D27A7BB5AF}"/>
              </a:ext>
            </a:extLst>
          </p:cNvPr>
          <p:cNvGraphicFramePr>
            <a:graphicFrameLocks noGrp="1"/>
          </p:cNvGraphicFramePr>
          <p:nvPr>
            <p:extLst>
              <p:ext uri="{D42A27DB-BD31-4B8C-83A1-F6EECF244321}">
                <p14:modId xmlns:p14="http://schemas.microsoft.com/office/powerpoint/2010/main" val="3664556473"/>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[2. </a:t>
                      </a:r>
                      <a:r>
                        <a:rPr kumimoji="1" lang="ja-JP" altLang="en-US" sz="1100" b="1" dirty="0">
                          <a:latin typeface="BIZ UDPゴシック" panose="020B0400000000000000" pitchFamily="50" charset="-128"/>
                          <a:ea typeface="BIZ UDPゴシック" panose="020B0400000000000000" pitchFamily="50" charset="-128"/>
                        </a:rPr>
                        <a:t>自分の知っている場所をリアルに楽しむ</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次に、宇宙旅行に行くと、自分の知っている景色を見てみたくなると思います。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地図で見ている形が、リアルに宇宙からだとどんなふうに見えるのか。。。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見ていきましょう！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まずは北海道、</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太陽の当たり方が違うとこんな感じにも見えます。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北海道と東北。</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本州の全景。</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DA1F756A-8D25-E7E2-18B9-A166AD463923}"/>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:1</a:t>
            </a:r>
            <a:r>
              <a:rPr lang="en-US" altLang="ja-JP" sz="1200" dirty="0">
                <a:latin typeface="BIZ UDPゴシック" panose="020B0400000000000000" pitchFamily="50" charset="-128"/>
                <a:ea typeface="BIZ UDPゴシック" panose="020B0400000000000000" pitchFamily="50" charset="-128"/>
              </a:rPr>
              <a:t>6</a:t>
            </a:r>
            <a:endParaRPr kumimoji="1" lang="ja-JP" altLang="en-US" sz="1200" dirty="0">
              <a:latin typeface="BIZ UDPゴシック" panose="020B0400000000000000" pitchFamily="50" charset="-128"/>
              <a:ea typeface="BIZ UDPゴシック" panose="020B0400000000000000" pitchFamily="50" charset="-128"/>
            </a:endParaRPr>
          </a:p>
        </p:txBody>
      </p:sp>
      <p:pic>
        <p:nvPicPr>
          <p:cNvPr id="3" name="図 2">
            <a:extLst>
              <a:ext uri="{FF2B5EF4-FFF2-40B4-BE49-F238E27FC236}">
                <a16:creationId xmlns:a16="http://schemas.microsoft.com/office/drawing/2014/main" id="{0ADE7255-73D4-9167-214F-EA06CCE6A079}"/>
              </a:ext>
            </a:extLst>
          </p:cNvPr>
          <p:cNvPicPr>
            <a:picLocks noChangeAspect="1"/>
          </p:cNvPicPr>
          <p:nvPr/>
        </p:nvPicPr>
        <p:blipFill>
          <a:blip r:embed="rId2"/>
          <a:stretch>
            <a:fillRect/>
          </a:stretch>
        </p:blipFill>
        <p:spPr>
          <a:xfrm>
            <a:off x="1232383" y="535953"/>
            <a:ext cx="1959052" cy="1101967"/>
          </a:xfrm>
          <a:prstGeom prst="rect">
            <a:avLst/>
          </a:prstGeom>
        </p:spPr>
      </p:pic>
      <p:pic>
        <p:nvPicPr>
          <p:cNvPr id="4" name="図 3">
            <a:extLst>
              <a:ext uri="{FF2B5EF4-FFF2-40B4-BE49-F238E27FC236}">
                <a16:creationId xmlns:a16="http://schemas.microsoft.com/office/drawing/2014/main" id="{91191C74-1D4A-83A1-1921-E53146BA2A95}"/>
              </a:ext>
            </a:extLst>
          </p:cNvPr>
          <p:cNvPicPr>
            <a:picLocks noChangeAspect="1"/>
          </p:cNvPicPr>
          <p:nvPr/>
        </p:nvPicPr>
        <p:blipFill>
          <a:blip r:embed="rId3"/>
          <a:stretch>
            <a:fillRect/>
          </a:stretch>
        </p:blipFill>
        <p:spPr>
          <a:xfrm>
            <a:off x="1232383" y="1714351"/>
            <a:ext cx="1959052" cy="1101967"/>
          </a:xfrm>
          <a:prstGeom prst="rect">
            <a:avLst/>
          </a:prstGeom>
        </p:spPr>
      </p:pic>
      <p:pic>
        <p:nvPicPr>
          <p:cNvPr id="7" name="図 6">
            <a:extLst>
              <a:ext uri="{FF2B5EF4-FFF2-40B4-BE49-F238E27FC236}">
                <a16:creationId xmlns:a16="http://schemas.microsoft.com/office/drawing/2014/main" id="{4DBDFC35-335D-630D-5E62-A759702C34B2}"/>
              </a:ext>
            </a:extLst>
          </p:cNvPr>
          <p:cNvPicPr>
            <a:picLocks noChangeAspect="1"/>
          </p:cNvPicPr>
          <p:nvPr/>
        </p:nvPicPr>
        <p:blipFill>
          <a:blip r:embed="rId4"/>
          <a:stretch>
            <a:fillRect/>
          </a:stretch>
        </p:blipFill>
        <p:spPr>
          <a:xfrm>
            <a:off x="1232383" y="2892749"/>
            <a:ext cx="1959052" cy="1101967"/>
          </a:xfrm>
          <a:prstGeom prst="rect">
            <a:avLst/>
          </a:prstGeom>
        </p:spPr>
      </p:pic>
      <p:pic>
        <p:nvPicPr>
          <p:cNvPr id="11" name="図 10">
            <a:extLst>
              <a:ext uri="{FF2B5EF4-FFF2-40B4-BE49-F238E27FC236}">
                <a16:creationId xmlns:a16="http://schemas.microsoft.com/office/drawing/2014/main" id="{B166494F-0468-F0A5-7208-73FB9DF0FD70}"/>
              </a:ext>
            </a:extLst>
          </p:cNvPr>
          <p:cNvPicPr>
            <a:picLocks noChangeAspect="1"/>
          </p:cNvPicPr>
          <p:nvPr/>
        </p:nvPicPr>
        <p:blipFill>
          <a:blip r:embed="rId5"/>
          <a:stretch>
            <a:fillRect/>
          </a:stretch>
        </p:blipFill>
        <p:spPr>
          <a:xfrm>
            <a:off x="1232383" y="4041683"/>
            <a:ext cx="1959052" cy="1101967"/>
          </a:xfrm>
          <a:prstGeom prst="rect">
            <a:avLst/>
          </a:prstGeom>
        </p:spPr>
      </p:pic>
      <p:pic>
        <p:nvPicPr>
          <p:cNvPr id="12" name="図 11">
            <a:extLst>
              <a:ext uri="{FF2B5EF4-FFF2-40B4-BE49-F238E27FC236}">
                <a16:creationId xmlns:a16="http://schemas.microsoft.com/office/drawing/2014/main" id="{45166E51-8815-E6E9-2119-F5BAD56306CA}"/>
              </a:ext>
            </a:extLst>
          </p:cNvPr>
          <p:cNvPicPr>
            <a:picLocks noChangeAspect="1"/>
          </p:cNvPicPr>
          <p:nvPr/>
        </p:nvPicPr>
        <p:blipFill>
          <a:blip r:embed="rId6"/>
          <a:stretch>
            <a:fillRect/>
          </a:stretch>
        </p:blipFill>
        <p:spPr>
          <a:xfrm>
            <a:off x="1232383" y="5285418"/>
            <a:ext cx="1959052" cy="1101967"/>
          </a:xfrm>
          <a:prstGeom prst="rect">
            <a:avLst/>
          </a:prstGeom>
        </p:spPr>
      </p:pic>
      <p:sp>
        <p:nvSpPr>
          <p:cNvPr id="15" name="テキスト ボックス 14">
            <a:extLst>
              <a:ext uri="{FF2B5EF4-FFF2-40B4-BE49-F238E27FC236}">
                <a16:creationId xmlns:a16="http://schemas.microsoft.com/office/drawing/2014/main" id="{F7BD97D3-A1E5-E7C6-4D90-A67D887F0002}"/>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11</a:t>
            </a:r>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977036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9C829-D702-EA6E-1991-2E0CBEF58F76}"/>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29F30FE7-26D2-B0D2-57F5-792A2DC2F533}"/>
              </a:ext>
            </a:extLst>
          </p:cNvPr>
          <p:cNvGraphicFramePr>
            <a:graphicFrameLocks noGrp="1"/>
          </p:cNvGraphicFramePr>
          <p:nvPr>
            <p:extLst>
              <p:ext uri="{D42A27DB-BD31-4B8C-83A1-F6EECF244321}">
                <p14:modId xmlns:p14="http://schemas.microsoft.com/office/powerpoint/2010/main" val="2364961501"/>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[2. </a:t>
                      </a:r>
                      <a:r>
                        <a:rPr kumimoji="1" lang="ja-JP" altLang="en-US" sz="1100" b="1" dirty="0">
                          <a:latin typeface="BIZ UDPゴシック" panose="020B0400000000000000" pitchFamily="50" charset="-128"/>
                          <a:ea typeface="BIZ UDPゴシック" panose="020B0400000000000000" pitchFamily="50" charset="-128"/>
                        </a:rPr>
                        <a:t>自分の知っている場所をリアルに楽しむ</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西日本。</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沖縄はこんな感じ。本島以外もたくさん島が連なっているのがわかるね。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夜見るとこんな感じです。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東京、名古屋、大阪のあたりが塊で光ってるのが見えますね。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カメラのズーム機能を使うと、目で見るよりかなり細かい写真も撮れます。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これは何かわかりますか？そうです富士山です。</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0D72EB15-6D92-ABB0-7786-2C78B4A6B84A}"/>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:1</a:t>
            </a:r>
            <a:r>
              <a:rPr lang="en-US" altLang="ja-JP" sz="1200" dirty="0">
                <a:latin typeface="BIZ UDPゴシック" panose="020B0400000000000000" pitchFamily="50" charset="-128"/>
                <a:ea typeface="BIZ UDPゴシック" panose="020B0400000000000000" pitchFamily="50" charset="-128"/>
              </a:rPr>
              <a:t>7</a:t>
            </a:r>
            <a:endParaRPr kumimoji="1" lang="ja-JP" altLang="en-US" sz="1200" dirty="0">
              <a:latin typeface="BIZ UDPゴシック" panose="020B0400000000000000" pitchFamily="50" charset="-128"/>
              <a:ea typeface="BIZ UDPゴシック" panose="020B0400000000000000" pitchFamily="50" charset="-128"/>
            </a:endParaRPr>
          </a:p>
        </p:txBody>
      </p:sp>
      <p:pic>
        <p:nvPicPr>
          <p:cNvPr id="2" name="図 1">
            <a:extLst>
              <a:ext uri="{FF2B5EF4-FFF2-40B4-BE49-F238E27FC236}">
                <a16:creationId xmlns:a16="http://schemas.microsoft.com/office/drawing/2014/main" id="{D1DF149B-1670-C822-F9FA-B9E89DC25859}"/>
              </a:ext>
            </a:extLst>
          </p:cNvPr>
          <p:cNvPicPr>
            <a:picLocks noChangeAspect="1"/>
          </p:cNvPicPr>
          <p:nvPr/>
        </p:nvPicPr>
        <p:blipFill>
          <a:blip r:embed="rId2"/>
          <a:stretch>
            <a:fillRect/>
          </a:stretch>
        </p:blipFill>
        <p:spPr>
          <a:xfrm>
            <a:off x="1187560" y="706283"/>
            <a:ext cx="2066628" cy="1162478"/>
          </a:xfrm>
          <a:prstGeom prst="rect">
            <a:avLst/>
          </a:prstGeom>
        </p:spPr>
      </p:pic>
      <p:pic>
        <p:nvPicPr>
          <p:cNvPr id="6" name="図 5">
            <a:extLst>
              <a:ext uri="{FF2B5EF4-FFF2-40B4-BE49-F238E27FC236}">
                <a16:creationId xmlns:a16="http://schemas.microsoft.com/office/drawing/2014/main" id="{82B328FD-A640-E8D7-A451-88B84503EC61}"/>
              </a:ext>
            </a:extLst>
          </p:cNvPr>
          <p:cNvPicPr>
            <a:picLocks noChangeAspect="1"/>
          </p:cNvPicPr>
          <p:nvPr/>
        </p:nvPicPr>
        <p:blipFill>
          <a:blip r:embed="rId3"/>
          <a:stretch>
            <a:fillRect/>
          </a:stretch>
        </p:blipFill>
        <p:spPr>
          <a:xfrm>
            <a:off x="1187560" y="1947434"/>
            <a:ext cx="2066628" cy="1162478"/>
          </a:xfrm>
          <a:prstGeom prst="rect">
            <a:avLst/>
          </a:prstGeom>
        </p:spPr>
      </p:pic>
      <p:pic>
        <p:nvPicPr>
          <p:cNvPr id="8" name="図 7">
            <a:extLst>
              <a:ext uri="{FF2B5EF4-FFF2-40B4-BE49-F238E27FC236}">
                <a16:creationId xmlns:a16="http://schemas.microsoft.com/office/drawing/2014/main" id="{6F2EFC6A-0338-CD84-39F5-EB097B8E415C}"/>
              </a:ext>
            </a:extLst>
          </p:cNvPr>
          <p:cNvPicPr>
            <a:picLocks noChangeAspect="1"/>
          </p:cNvPicPr>
          <p:nvPr/>
        </p:nvPicPr>
        <p:blipFill>
          <a:blip r:embed="rId4"/>
          <a:stretch>
            <a:fillRect/>
          </a:stretch>
        </p:blipFill>
        <p:spPr>
          <a:xfrm>
            <a:off x="1187560" y="3188586"/>
            <a:ext cx="2066628" cy="1162478"/>
          </a:xfrm>
          <a:prstGeom prst="rect">
            <a:avLst/>
          </a:prstGeom>
        </p:spPr>
      </p:pic>
      <p:pic>
        <p:nvPicPr>
          <p:cNvPr id="10" name="図 9">
            <a:extLst>
              <a:ext uri="{FF2B5EF4-FFF2-40B4-BE49-F238E27FC236}">
                <a16:creationId xmlns:a16="http://schemas.microsoft.com/office/drawing/2014/main" id="{930296CE-8C9C-9ABF-4AEC-A93325DFE523}"/>
              </a:ext>
            </a:extLst>
          </p:cNvPr>
          <p:cNvPicPr>
            <a:picLocks noChangeAspect="1"/>
          </p:cNvPicPr>
          <p:nvPr/>
        </p:nvPicPr>
        <p:blipFill>
          <a:blip r:embed="rId5"/>
          <a:stretch>
            <a:fillRect/>
          </a:stretch>
        </p:blipFill>
        <p:spPr>
          <a:xfrm>
            <a:off x="1187560" y="4429738"/>
            <a:ext cx="2066628" cy="1162478"/>
          </a:xfrm>
          <a:prstGeom prst="rect">
            <a:avLst/>
          </a:prstGeom>
        </p:spPr>
      </p:pic>
      <p:sp>
        <p:nvSpPr>
          <p:cNvPr id="13" name="テキスト ボックス 12">
            <a:extLst>
              <a:ext uri="{FF2B5EF4-FFF2-40B4-BE49-F238E27FC236}">
                <a16:creationId xmlns:a16="http://schemas.microsoft.com/office/drawing/2014/main" id="{5D3D65E9-E8C4-87B2-74B9-25B407A126A0}"/>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12</a:t>
            </a:r>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319923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E13B0-8989-55B5-E61B-5A37C3B8E490}"/>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201CD0D7-EC92-CA1E-8525-1F6707B4C084}"/>
              </a:ext>
            </a:extLst>
          </p:cNvPr>
          <p:cNvGraphicFramePr>
            <a:graphicFrameLocks noGrp="1"/>
          </p:cNvGraphicFramePr>
          <p:nvPr>
            <p:extLst>
              <p:ext uri="{D42A27DB-BD31-4B8C-83A1-F6EECF244321}">
                <p14:modId xmlns:p14="http://schemas.microsoft.com/office/powerpoint/2010/main" val="3286660221"/>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[3. </a:t>
                      </a:r>
                      <a:r>
                        <a:rPr kumimoji="1" lang="ja-JP" altLang="en-US" sz="1100" b="1" dirty="0">
                          <a:latin typeface="BIZ UDPゴシック" panose="020B0400000000000000" pitchFamily="50" charset="-128"/>
                          <a:ea typeface="BIZ UDPゴシック" panose="020B0400000000000000" pitchFamily="50" charset="-128"/>
                        </a:rPr>
                        <a:t>一期一会の景色を楽しむ</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今まで見てきた景色の様に、毎回晴れてれば同じものが見えるものだけじゃなくて、その瞬間でなければ見れない景色も味わい深いものです。そうした景色を見ていきましょう。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まず、雲。雲が多いときは、こんな風に広い範囲でカバーされちゃうけど、これはこれですごく美しいよね。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上から下に見下ろすと、雲の高さの違いが見えて、影も見えて、奥行きが感じられます。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こちらは、台風、すごいスケールで目の前に広がります。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太陽がどの位置にいるかも一期一会ですね。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これは、地球が鏡のように太陽の光を反射した景色。</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C0E3BAE5-6186-BC6F-4F39-56540EDFDE97}"/>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:18</a:t>
            </a:r>
            <a:endParaRPr kumimoji="1" lang="ja-JP" altLang="en-US" sz="1200" dirty="0">
              <a:latin typeface="BIZ UDPゴシック" panose="020B0400000000000000" pitchFamily="50" charset="-128"/>
              <a:ea typeface="BIZ UDPゴシック" panose="020B0400000000000000" pitchFamily="50" charset="-128"/>
            </a:endParaRPr>
          </a:p>
        </p:txBody>
      </p:sp>
      <p:pic>
        <p:nvPicPr>
          <p:cNvPr id="3" name="図 2">
            <a:extLst>
              <a:ext uri="{FF2B5EF4-FFF2-40B4-BE49-F238E27FC236}">
                <a16:creationId xmlns:a16="http://schemas.microsoft.com/office/drawing/2014/main" id="{314A72CC-D8D0-CD22-8712-C01EA0C821D0}"/>
              </a:ext>
            </a:extLst>
          </p:cNvPr>
          <p:cNvPicPr>
            <a:picLocks noChangeAspect="1"/>
          </p:cNvPicPr>
          <p:nvPr/>
        </p:nvPicPr>
        <p:blipFill>
          <a:blip r:embed="rId2"/>
          <a:stretch>
            <a:fillRect/>
          </a:stretch>
        </p:blipFill>
        <p:spPr>
          <a:xfrm>
            <a:off x="1268242" y="706282"/>
            <a:ext cx="1979650" cy="1113553"/>
          </a:xfrm>
          <a:prstGeom prst="rect">
            <a:avLst/>
          </a:prstGeom>
        </p:spPr>
      </p:pic>
      <p:pic>
        <p:nvPicPr>
          <p:cNvPr id="4" name="図 3">
            <a:extLst>
              <a:ext uri="{FF2B5EF4-FFF2-40B4-BE49-F238E27FC236}">
                <a16:creationId xmlns:a16="http://schemas.microsoft.com/office/drawing/2014/main" id="{88771F14-D10B-BFDE-0D68-ECD5869B0CAE}"/>
              </a:ext>
            </a:extLst>
          </p:cNvPr>
          <p:cNvPicPr>
            <a:picLocks noChangeAspect="1"/>
          </p:cNvPicPr>
          <p:nvPr/>
        </p:nvPicPr>
        <p:blipFill>
          <a:blip r:embed="rId3"/>
          <a:stretch>
            <a:fillRect/>
          </a:stretch>
        </p:blipFill>
        <p:spPr>
          <a:xfrm>
            <a:off x="1268243" y="1908074"/>
            <a:ext cx="1979650" cy="1113553"/>
          </a:xfrm>
          <a:prstGeom prst="rect">
            <a:avLst/>
          </a:prstGeom>
        </p:spPr>
      </p:pic>
      <p:pic>
        <p:nvPicPr>
          <p:cNvPr id="7" name="図 6">
            <a:extLst>
              <a:ext uri="{FF2B5EF4-FFF2-40B4-BE49-F238E27FC236}">
                <a16:creationId xmlns:a16="http://schemas.microsoft.com/office/drawing/2014/main" id="{56672A2D-6D8D-D97B-5A81-457E344515DA}"/>
              </a:ext>
            </a:extLst>
          </p:cNvPr>
          <p:cNvPicPr>
            <a:picLocks noChangeAspect="1"/>
          </p:cNvPicPr>
          <p:nvPr/>
        </p:nvPicPr>
        <p:blipFill>
          <a:blip r:embed="rId4"/>
          <a:stretch>
            <a:fillRect/>
          </a:stretch>
        </p:blipFill>
        <p:spPr>
          <a:xfrm>
            <a:off x="1268242" y="3109866"/>
            <a:ext cx="1979650" cy="1113553"/>
          </a:xfrm>
          <a:prstGeom prst="rect">
            <a:avLst/>
          </a:prstGeom>
        </p:spPr>
      </p:pic>
      <p:pic>
        <p:nvPicPr>
          <p:cNvPr id="11" name="図 10">
            <a:extLst>
              <a:ext uri="{FF2B5EF4-FFF2-40B4-BE49-F238E27FC236}">
                <a16:creationId xmlns:a16="http://schemas.microsoft.com/office/drawing/2014/main" id="{447AF739-90B7-C220-21F1-386DA1544BA0}"/>
              </a:ext>
            </a:extLst>
          </p:cNvPr>
          <p:cNvPicPr>
            <a:picLocks noChangeAspect="1"/>
          </p:cNvPicPr>
          <p:nvPr/>
        </p:nvPicPr>
        <p:blipFill>
          <a:blip r:embed="rId5"/>
          <a:stretch>
            <a:fillRect/>
          </a:stretch>
        </p:blipFill>
        <p:spPr>
          <a:xfrm>
            <a:off x="1268242" y="4311658"/>
            <a:ext cx="1979650" cy="1113553"/>
          </a:xfrm>
          <a:prstGeom prst="rect">
            <a:avLst/>
          </a:prstGeom>
        </p:spPr>
      </p:pic>
      <p:pic>
        <p:nvPicPr>
          <p:cNvPr id="12" name="図 11">
            <a:extLst>
              <a:ext uri="{FF2B5EF4-FFF2-40B4-BE49-F238E27FC236}">
                <a16:creationId xmlns:a16="http://schemas.microsoft.com/office/drawing/2014/main" id="{BE879271-7367-9679-4451-566D629AB1CB}"/>
              </a:ext>
            </a:extLst>
          </p:cNvPr>
          <p:cNvPicPr>
            <a:picLocks noChangeAspect="1"/>
          </p:cNvPicPr>
          <p:nvPr/>
        </p:nvPicPr>
        <p:blipFill>
          <a:blip r:embed="rId6"/>
          <a:stretch>
            <a:fillRect/>
          </a:stretch>
        </p:blipFill>
        <p:spPr>
          <a:xfrm>
            <a:off x="1276281" y="5535442"/>
            <a:ext cx="1979650" cy="1113553"/>
          </a:xfrm>
          <a:prstGeom prst="rect">
            <a:avLst/>
          </a:prstGeom>
        </p:spPr>
      </p:pic>
      <p:sp>
        <p:nvSpPr>
          <p:cNvPr id="13" name="テキスト ボックス 12">
            <a:extLst>
              <a:ext uri="{FF2B5EF4-FFF2-40B4-BE49-F238E27FC236}">
                <a16:creationId xmlns:a16="http://schemas.microsoft.com/office/drawing/2014/main" id="{A8CFBABA-75E7-FC5D-A67A-14F3C2A1A2A6}"/>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13</a:t>
            </a:r>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2440402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13CAB-001E-4913-67CD-DFEF210DD2E5}"/>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6754F974-C4C6-85A5-A3B1-728B474AD15B}"/>
              </a:ext>
            </a:extLst>
          </p:cNvPr>
          <p:cNvGraphicFramePr>
            <a:graphicFrameLocks noGrp="1"/>
          </p:cNvGraphicFramePr>
          <p:nvPr>
            <p:extLst>
              <p:ext uri="{D42A27DB-BD31-4B8C-83A1-F6EECF244321}">
                <p14:modId xmlns:p14="http://schemas.microsoft.com/office/powerpoint/2010/main" val="3360126643"/>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[3. </a:t>
                      </a:r>
                      <a:r>
                        <a:rPr kumimoji="1" lang="ja-JP" altLang="en-US" sz="1100" b="1" dirty="0">
                          <a:latin typeface="BIZ UDPゴシック" panose="020B0400000000000000" pitchFamily="50" charset="-128"/>
                          <a:ea typeface="BIZ UDPゴシック" panose="020B0400000000000000" pitchFamily="50" charset="-128"/>
                        </a:rPr>
                        <a:t>一期一会の景色を楽しむ</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海の上に明かりが見えているのがわかりますか？これは、イカ釣り漁船が、イカを集めるために、明るいライトを光らせている様子が宇宙からも見えているんです。宇宙旅行で夜景を見たら、イカ釣り漁船を探しちゃいま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こちらはオーロラ。地上からだと雲があると見えないことがあるけど、宇宙からなら雲の上なので見放題。</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もう一枚。</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最後に日の出の写真を。</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大気の層がとっても薄いことがわかる神秘的な景色です。</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3B49800B-E11E-CA65-3F94-5C1FD29BA145}"/>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:19</a:t>
            </a:r>
            <a:endParaRPr kumimoji="1" lang="ja-JP" altLang="en-US" sz="1200" dirty="0">
              <a:latin typeface="BIZ UDPゴシック" panose="020B0400000000000000" pitchFamily="50" charset="-128"/>
              <a:ea typeface="BIZ UDPゴシック" panose="020B0400000000000000" pitchFamily="50" charset="-128"/>
            </a:endParaRPr>
          </a:p>
        </p:txBody>
      </p:sp>
      <p:pic>
        <p:nvPicPr>
          <p:cNvPr id="2" name="図 1">
            <a:extLst>
              <a:ext uri="{FF2B5EF4-FFF2-40B4-BE49-F238E27FC236}">
                <a16:creationId xmlns:a16="http://schemas.microsoft.com/office/drawing/2014/main" id="{4D637A09-13D2-DB7A-1AF9-AE780D5C3F42}"/>
              </a:ext>
            </a:extLst>
          </p:cNvPr>
          <p:cNvPicPr>
            <a:picLocks noChangeAspect="1"/>
          </p:cNvPicPr>
          <p:nvPr/>
        </p:nvPicPr>
        <p:blipFill>
          <a:blip r:embed="rId2"/>
          <a:stretch>
            <a:fillRect/>
          </a:stretch>
        </p:blipFill>
        <p:spPr>
          <a:xfrm>
            <a:off x="1205490" y="706283"/>
            <a:ext cx="2043399" cy="1149412"/>
          </a:xfrm>
          <a:prstGeom prst="rect">
            <a:avLst/>
          </a:prstGeom>
        </p:spPr>
      </p:pic>
      <p:pic>
        <p:nvPicPr>
          <p:cNvPr id="6" name="図 5">
            <a:extLst>
              <a:ext uri="{FF2B5EF4-FFF2-40B4-BE49-F238E27FC236}">
                <a16:creationId xmlns:a16="http://schemas.microsoft.com/office/drawing/2014/main" id="{3107CBB2-3D4D-1063-8CE3-64F9541B349F}"/>
              </a:ext>
            </a:extLst>
          </p:cNvPr>
          <p:cNvPicPr>
            <a:picLocks noChangeAspect="1"/>
          </p:cNvPicPr>
          <p:nvPr/>
        </p:nvPicPr>
        <p:blipFill>
          <a:blip r:embed="rId3"/>
          <a:stretch>
            <a:fillRect/>
          </a:stretch>
        </p:blipFill>
        <p:spPr>
          <a:xfrm>
            <a:off x="1205490" y="1929505"/>
            <a:ext cx="2043399" cy="1149412"/>
          </a:xfrm>
          <a:prstGeom prst="rect">
            <a:avLst/>
          </a:prstGeom>
        </p:spPr>
      </p:pic>
      <p:pic>
        <p:nvPicPr>
          <p:cNvPr id="8" name="図 7">
            <a:extLst>
              <a:ext uri="{FF2B5EF4-FFF2-40B4-BE49-F238E27FC236}">
                <a16:creationId xmlns:a16="http://schemas.microsoft.com/office/drawing/2014/main" id="{8DA10C05-06C6-E2FD-A96F-3769BF809684}"/>
              </a:ext>
            </a:extLst>
          </p:cNvPr>
          <p:cNvPicPr>
            <a:picLocks noChangeAspect="1"/>
          </p:cNvPicPr>
          <p:nvPr/>
        </p:nvPicPr>
        <p:blipFill>
          <a:blip r:embed="rId4"/>
          <a:stretch>
            <a:fillRect/>
          </a:stretch>
        </p:blipFill>
        <p:spPr>
          <a:xfrm>
            <a:off x="1205490" y="3139281"/>
            <a:ext cx="2043399" cy="1149412"/>
          </a:xfrm>
          <a:prstGeom prst="rect">
            <a:avLst/>
          </a:prstGeom>
        </p:spPr>
      </p:pic>
      <p:pic>
        <p:nvPicPr>
          <p:cNvPr id="10" name="図 9">
            <a:extLst>
              <a:ext uri="{FF2B5EF4-FFF2-40B4-BE49-F238E27FC236}">
                <a16:creationId xmlns:a16="http://schemas.microsoft.com/office/drawing/2014/main" id="{0B11154D-8E4C-806B-2007-29B59E8391DF}"/>
              </a:ext>
            </a:extLst>
          </p:cNvPr>
          <p:cNvPicPr>
            <a:picLocks noChangeAspect="1"/>
          </p:cNvPicPr>
          <p:nvPr/>
        </p:nvPicPr>
        <p:blipFill>
          <a:blip r:embed="rId5"/>
          <a:stretch>
            <a:fillRect/>
          </a:stretch>
        </p:blipFill>
        <p:spPr>
          <a:xfrm>
            <a:off x="1205490" y="4349057"/>
            <a:ext cx="2043399" cy="1149412"/>
          </a:xfrm>
          <a:prstGeom prst="rect">
            <a:avLst/>
          </a:prstGeom>
        </p:spPr>
      </p:pic>
      <p:sp>
        <p:nvSpPr>
          <p:cNvPr id="13" name="テキスト ボックス 12">
            <a:extLst>
              <a:ext uri="{FF2B5EF4-FFF2-40B4-BE49-F238E27FC236}">
                <a16:creationId xmlns:a16="http://schemas.microsoft.com/office/drawing/2014/main" id="{800A0E2F-0128-30D2-C5F6-90CBC1FDBD45}"/>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14</a:t>
            </a:r>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689471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ACE8E-1BF8-7700-4220-A6CCF4568FA4}"/>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7B1739B1-B8AD-D916-97AD-77AF5D0C72E4}"/>
              </a:ext>
            </a:extLst>
          </p:cNvPr>
          <p:cNvGraphicFramePr>
            <a:graphicFrameLocks noGrp="1"/>
          </p:cNvGraphicFramePr>
          <p:nvPr>
            <p:extLst>
              <p:ext uri="{D42A27DB-BD31-4B8C-83A1-F6EECF244321}">
                <p14:modId xmlns:p14="http://schemas.microsoft.com/office/powerpoint/2010/main" val="399418026"/>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[4. </a:t>
                      </a:r>
                      <a:r>
                        <a:rPr kumimoji="1" lang="ja-JP" altLang="en-US" sz="1100" b="1" dirty="0">
                          <a:latin typeface="BIZ UDPゴシック" panose="020B0400000000000000" pitchFamily="50" charset="-128"/>
                          <a:ea typeface="BIZ UDPゴシック" panose="020B0400000000000000" pitchFamily="50" charset="-128"/>
                        </a:rPr>
                        <a:t>景色を別なものとみなして味わう</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ここまでは、みたままで味わってきましたが、景色を別なものとみなして味わう味わい方もあるので見ていきましょう。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この写真、何かわかりますか？雲に覆われた富士山です。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油井宇宙飛行士は、この写真を撮影して、まるで白いドレスと帽子を身にまとい、おしゃれをして待ってくれていた、とみなして</a:t>
                      </a:r>
                      <a:r>
                        <a:rPr kumimoji="1" lang="en-US" altLang="ja-JP" sz="1100" dirty="0">
                          <a:latin typeface="BIZ UDPゴシック" panose="020B0400000000000000" pitchFamily="50" charset="-128"/>
                          <a:ea typeface="BIZ UDPゴシック" panose="020B0400000000000000" pitchFamily="50" charset="-128"/>
                        </a:rPr>
                        <a:t>SNS</a:t>
                      </a:r>
                      <a:r>
                        <a:rPr kumimoji="1" lang="ja-JP" altLang="en-US" sz="1100" dirty="0">
                          <a:latin typeface="BIZ UDPゴシック" panose="020B0400000000000000" pitchFamily="50" charset="-128"/>
                          <a:ea typeface="BIZ UDPゴシック" panose="020B0400000000000000" pitchFamily="50" charset="-128"/>
                        </a:rPr>
                        <a:t>で発信しました。</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こんな風に、見えた景色を何かにみなして味わうこともできますよえん。</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はい、ここまで色んな景色を見てきましたが、どれが素敵っていうのは、普通の勉強と違って、正解がありません。だから、なかなかこれが素敵っていうのを選んで、人に伝えたりするのは難しいかもしれないけど、そうした感性を磨いていくことが重要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ぜひ、さっき紹介した</a:t>
                      </a:r>
                      <a:r>
                        <a:rPr kumimoji="1" lang="en-US" altLang="ja-JP" sz="1100" dirty="0">
                          <a:latin typeface="BIZ UDPゴシック" panose="020B0400000000000000" pitchFamily="50" charset="-128"/>
                          <a:ea typeface="BIZ UDPゴシック" panose="020B0400000000000000" pitchFamily="50" charset="-128"/>
                        </a:rPr>
                        <a:t>Earth Diary</a:t>
                      </a:r>
                      <a:r>
                        <a:rPr kumimoji="1" lang="ja-JP" altLang="en-US" sz="1100" dirty="0">
                          <a:latin typeface="BIZ UDPゴシック" panose="020B0400000000000000" pitchFamily="50" charset="-128"/>
                          <a:ea typeface="BIZ UDPゴシック" panose="020B0400000000000000" pitchFamily="50" charset="-128"/>
                        </a:rPr>
                        <a:t>で、自分が素晴らしいと思う「宇宙から見る地球」を選んで、色んな切り口で味わってみてください。</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1DDCB50E-6183-3A25-A310-7B14B1F2600F}"/>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:20</a:t>
            </a:r>
            <a:endParaRPr kumimoji="1" lang="ja-JP" altLang="en-US" sz="1200" dirty="0">
              <a:latin typeface="BIZ UDPゴシック" panose="020B0400000000000000" pitchFamily="50" charset="-128"/>
              <a:ea typeface="BIZ UDPゴシック" panose="020B0400000000000000" pitchFamily="50" charset="-128"/>
            </a:endParaRPr>
          </a:p>
        </p:txBody>
      </p:sp>
      <p:pic>
        <p:nvPicPr>
          <p:cNvPr id="3" name="図 2">
            <a:extLst>
              <a:ext uri="{FF2B5EF4-FFF2-40B4-BE49-F238E27FC236}">
                <a16:creationId xmlns:a16="http://schemas.microsoft.com/office/drawing/2014/main" id="{74024707-8932-9CA7-3A0C-0A74878F740E}"/>
              </a:ext>
            </a:extLst>
          </p:cNvPr>
          <p:cNvPicPr>
            <a:picLocks noChangeAspect="1"/>
          </p:cNvPicPr>
          <p:nvPr/>
        </p:nvPicPr>
        <p:blipFill>
          <a:blip r:embed="rId2"/>
          <a:stretch>
            <a:fillRect/>
          </a:stretch>
        </p:blipFill>
        <p:spPr>
          <a:xfrm>
            <a:off x="1268242" y="706282"/>
            <a:ext cx="1932158" cy="1086839"/>
          </a:xfrm>
          <a:prstGeom prst="rect">
            <a:avLst/>
          </a:prstGeom>
        </p:spPr>
      </p:pic>
      <p:pic>
        <p:nvPicPr>
          <p:cNvPr id="4" name="図 3">
            <a:extLst>
              <a:ext uri="{FF2B5EF4-FFF2-40B4-BE49-F238E27FC236}">
                <a16:creationId xmlns:a16="http://schemas.microsoft.com/office/drawing/2014/main" id="{614CF2E4-FE44-E85D-74E2-047B500530E3}"/>
              </a:ext>
            </a:extLst>
          </p:cNvPr>
          <p:cNvPicPr>
            <a:picLocks noChangeAspect="1"/>
          </p:cNvPicPr>
          <p:nvPr/>
        </p:nvPicPr>
        <p:blipFill>
          <a:blip r:embed="rId3"/>
          <a:stretch>
            <a:fillRect/>
          </a:stretch>
        </p:blipFill>
        <p:spPr>
          <a:xfrm>
            <a:off x="1268242" y="1929504"/>
            <a:ext cx="1932158" cy="1086839"/>
          </a:xfrm>
          <a:prstGeom prst="rect">
            <a:avLst/>
          </a:prstGeom>
        </p:spPr>
      </p:pic>
      <p:pic>
        <p:nvPicPr>
          <p:cNvPr id="11" name="図 10">
            <a:extLst>
              <a:ext uri="{FF2B5EF4-FFF2-40B4-BE49-F238E27FC236}">
                <a16:creationId xmlns:a16="http://schemas.microsoft.com/office/drawing/2014/main" id="{B03C0560-86E0-A750-599B-6873FC865D9D}"/>
              </a:ext>
            </a:extLst>
          </p:cNvPr>
          <p:cNvPicPr>
            <a:picLocks noChangeAspect="1"/>
          </p:cNvPicPr>
          <p:nvPr/>
        </p:nvPicPr>
        <p:blipFill>
          <a:blip r:embed="rId4"/>
          <a:stretch>
            <a:fillRect/>
          </a:stretch>
        </p:blipFill>
        <p:spPr>
          <a:xfrm>
            <a:off x="1268242" y="3090468"/>
            <a:ext cx="1932158" cy="1086839"/>
          </a:xfrm>
          <a:prstGeom prst="rect">
            <a:avLst/>
          </a:prstGeom>
        </p:spPr>
      </p:pic>
      <p:sp>
        <p:nvSpPr>
          <p:cNvPr id="12" name="テキスト ボックス 11">
            <a:extLst>
              <a:ext uri="{FF2B5EF4-FFF2-40B4-BE49-F238E27FC236}">
                <a16:creationId xmlns:a16="http://schemas.microsoft.com/office/drawing/2014/main" id="{1B914C32-D4A2-777B-E52B-AEE5CF3BB48B}"/>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15</a:t>
            </a:r>
            <a:endParaRPr kumimoji="1" lang="ja-JP" altLang="en-US" dirty="0">
              <a:latin typeface="Meiryo UI" panose="020B0604030504040204" pitchFamily="50" charset="-128"/>
              <a:ea typeface="Meiryo UI" panose="020B0604030504040204" pitchFamily="50" charset="-128"/>
            </a:endParaRPr>
          </a:p>
        </p:txBody>
      </p:sp>
      <p:pic>
        <p:nvPicPr>
          <p:cNvPr id="13" name="図 12">
            <a:extLst>
              <a:ext uri="{FF2B5EF4-FFF2-40B4-BE49-F238E27FC236}">
                <a16:creationId xmlns:a16="http://schemas.microsoft.com/office/drawing/2014/main" id="{B3D9131E-04CE-DA5C-2094-E5A0E137FA29}"/>
              </a:ext>
            </a:extLst>
          </p:cNvPr>
          <p:cNvPicPr>
            <a:picLocks noChangeAspect="1"/>
          </p:cNvPicPr>
          <p:nvPr/>
        </p:nvPicPr>
        <p:blipFill>
          <a:blip r:embed="rId5"/>
          <a:stretch>
            <a:fillRect/>
          </a:stretch>
        </p:blipFill>
        <p:spPr>
          <a:xfrm>
            <a:off x="1268242" y="4251432"/>
            <a:ext cx="1932158" cy="1086839"/>
          </a:xfrm>
          <a:prstGeom prst="rect">
            <a:avLst/>
          </a:prstGeom>
        </p:spPr>
      </p:pic>
    </p:spTree>
    <p:extLst>
      <p:ext uri="{BB962C8B-B14F-4D97-AF65-F5344CB8AC3E}">
        <p14:creationId xmlns:p14="http://schemas.microsoft.com/office/powerpoint/2010/main" val="23193382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C9C2A-643C-49A1-A454-CBCE9F140D60}"/>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55CE73D6-5B07-87D0-4FBA-E4676AD6B6C0}"/>
              </a:ext>
            </a:extLst>
          </p:cNvPr>
          <p:cNvGraphicFramePr>
            <a:graphicFrameLocks noGrp="1"/>
          </p:cNvGraphicFramePr>
          <p:nvPr>
            <p:extLst>
              <p:ext uri="{D42A27DB-BD31-4B8C-83A1-F6EECF244321}">
                <p14:modId xmlns:p14="http://schemas.microsoft.com/office/powerpoint/2010/main" val="1338235256"/>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第三部： 「宇宙から見る地球」を自分ゴトに</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さぁ、ここまで宇宙旅行に行ったつもりで、「宇宙から見る地球」を味わってきましたが、「自分が宇宙旅行に行くわけないよなー」、「宇宙飛行士が撮影した写真って凄すぎて、自分とは関係ないなー」って思っている人もいるかもしれません。</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ここからは、「宇宙から見る地球」が自分とも関わりうる事なんだ、と自分ゴトにしてもらうための話をしていきたいと思います。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まず、みんなに聞いてみたいんだけど、宇宙って身近ですか？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身近だと思う人、手を挙げてもらえますか？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生徒たち手をあげる）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身近でないって人が多いけど、ここから、宇宙はどんどん身近になっているよってことを話していきたいと思います。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「宇宙から見る地球」はどんどん身近に。</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まずは、身近になってきた、歴史的な流れをみていきましょう。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BE1E46FA-BEBE-7454-B5C2-5A97DB20B8A3}"/>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:21</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21F426B0-D8D1-3D23-4928-B32B115C0351}"/>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16</a:t>
            </a:r>
            <a:endParaRPr kumimoji="1" lang="ja-JP" altLang="en-US"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21EE2A80-05D1-79E5-6B28-13DECEAFD8C9}"/>
              </a:ext>
            </a:extLst>
          </p:cNvPr>
          <p:cNvPicPr>
            <a:picLocks noChangeAspect="1"/>
          </p:cNvPicPr>
          <p:nvPr/>
        </p:nvPicPr>
        <p:blipFill>
          <a:blip r:embed="rId2"/>
          <a:stretch>
            <a:fillRect/>
          </a:stretch>
        </p:blipFill>
        <p:spPr>
          <a:xfrm>
            <a:off x="1250313" y="706282"/>
            <a:ext cx="1963714" cy="1104589"/>
          </a:xfrm>
          <a:prstGeom prst="rect">
            <a:avLst/>
          </a:prstGeom>
        </p:spPr>
      </p:pic>
      <p:pic>
        <p:nvPicPr>
          <p:cNvPr id="6" name="図 5">
            <a:extLst>
              <a:ext uri="{FF2B5EF4-FFF2-40B4-BE49-F238E27FC236}">
                <a16:creationId xmlns:a16="http://schemas.microsoft.com/office/drawing/2014/main" id="{F63E6F9E-0012-8A51-180B-6ACD109EE594}"/>
              </a:ext>
            </a:extLst>
          </p:cNvPr>
          <p:cNvPicPr>
            <a:picLocks noChangeAspect="1"/>
          </p:cNvPicPr>
          <p:nvPr/>
        </p:nvPicPr>
        <p:blipFill>
          <a:blip r:embed="rId3"/>
          <a:stretch>
            <a:fillRect/>
          </a:stretch>
        </p:blipFill>
        <p:spPr>
          <a:xfrm>
            <a:off x="1250313" y="1929504"/>
            <a:ext cx="1963714" cy="1104589"/>
          </a:xfrm>
          <a:prstGeom prst="rect">
            <a:avLst/>
          </a:prstGeom>
        </p:spPr>
      </p:pic>
      <p:pic>
        <p:nvPicPr>
          <p:cNvPr id="7" name="図 6">
            <a:extLst>
              <a:ext uri="{FF2B5EF4-FFF2-40B4-BE49-F238E27FC236}">
                <a16:creationId xmlns:a16="http://schemas.microsoft.com/office/drawing/2014/main" id="{98A1DF62-8A26-2847-85B8-5EB48024BA53}"/>
              </a:ext>
            </a:extLst>
          </p:cNvPr>
          <p:cNvPicPr>
            <a:picLocks noChangeAspect="1"/>
          </p:cNvPicPr>
          <p:nvPr/>
        </p:nvPicPr>
        <p:blipFill>
          <a:blip r:embed="rId4"/>
          <a:stretch>
            <a:fillRect/>
          </a:stretch>
        </p:blipFill>
        <p:spPr>
          <a:xfrm>
            <a:off x="1250313" y="3152726"/>
            <a:ext cx="1963714" cy="1104589"/>
          </a:xfrm>
          <a:prstGeom prst="rect">
            <a:avLst/>
          </a:prstGeom>
        </p:spPr>
      </p:pic>
      <p:pic>
        <p:nvPicPr>
          <p:cNvPr id="8" name="図 7">
            <a:extLst>
              <a:ext uri="{FF2B5EF4-FFF2-40B4-BE49-F238E27FC236}">
                <a16:creationId xmlns:a16="http://schemas.microsoft.com/office/drawing/2014/main" id="{8C808F6B-8096-3AB3-CFC7-94FB32DDB804}"/>
              </a:ext>
            </a:extLst>
          </p:cNvPr>
          <p:cNvPicPr>
            <a:picLocks noChangeAspect="1"/>
          </p:cNvPicPr>
          <p:nvPr/>
        </p:nvPicPr>
        <p:blipFill>
          <a:blip r:embed="rId5"/>
          <a:stretch>
            <a:fillRect/>
          </a:stretch>
        </p:blipFill>
        <p:spPr>
          <a:xfrm>
            <a:off x="1250313" y="4375948"/>
            <a:ext cx="1963714" cy="1104589"/>
          </a:xfrm>
          <a:prstGeom prst="rect">
            <a:avLst/>
          </a:prstGeom>
        </p:spPr>
      </p:pic>
      <p:sp>
        <p:nvSpPr>
          <p:cNvPr id="3" name="正方形/長方形 2">
            <a:extLst>
              <a:ext uri="{FF2B5EF4-FFF2-40B4-BE49-F238E27FC236}">
                <a16:creationId xmlns:a16="http://schemas.microsoft.com/office/drawing/2014/main" id="{60A5233D-7879-6F2A-0173-C8795BE4FCB4}"/>
              </a:ext>
            </a:extLst>
          </p:cNvPr>
          <p:cNvSpPr/>
          <p:nvPr/>
        </p:nvSpPr>
        <p:spPr>
          <a:xfrm>
            <a:off x="7247467" y="1603437"/>
            <a:ext cx="2303658" cy="414867"/>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dirty="0">
                <a:solidFill>
                  <a:schemeClr val="tx1"/>
                </a:solidFill>
                <a:latin typeface="Meiryo UI" panose="020B0604030504040204" pitchFamily="50" charset="-128"/>
                <a:ea typeface="Meiryo UI" panose="020B0604030504040204" pitchFamily="50" charset="-128"/>
              </a:rPr>
              <a:t>宇宙ビジネスについても触れ、別の切り口での自分ゴト化につなげるパート</a:t>
            </a:r>
          </a:p>
        </p:txBody>
      </p:sp>
    </p:spTree>
    <p:extLst>
      <p:ext uri="{BB962C8B-B14F-4D97-AF65-F5344CB8AC3E}">
        <p14:creationId xmlns:p14="http://schemas.microsoft.com/office/powerpoint/2010/main" val="30405488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F3652-D908-B163-14EC-FACED4069A16}"/>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5966E65C-8AAE-33BB-3F1F-DF18B05E5833}"/>
              </a:ext>
            </a:extLst>
          </p:cNvPr>
          <p:cNvGraphicFramePr>
            <a:graphicFrameLocks noGrp="1"/>
          </p:cNvGraphicFramePr>
          <p:nvPr>
            <p:extLst>
              <p:ext uri="{D42A27DB-BD31-4B8C-83A1-F6EECF244321}">
                <p14:modId xmlns:p14="http://schemas.microsoft.com/office/powerpoint/2010/main" val="2357622018"/>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第三部： 「宇宙から見る地球」を自分ゴトに</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宇宙が身近になる歴史</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人間が作った最初の人工衛星が地球の周りを回ったのは、</a:t>
                      </a:r>
                      <a:r>
                        <a:rPr kumimoji="1" lang="en-US" altLang="ja-JP" sz="1100" dirty="0">
                          <a:latin typeface="BIZ UDPゴシック" panose="020B0400000000000000" pitchFamily="50" charset="-128"/>
                          <a:ea typeface="BIZ UDPゴシック" panose="020B0400000000000000" pitchFamily="50" charset="-128"/>
                        </a:rPr>
                        <a:t>1957</a:t>
                      </a:r>
                      <a:r>
                        <a:rPr kumimoji="1" lang="ja-JP" altLang="en-US" sz="1100" dirty="0">
                          <a:latin typeface="BIZ UDPゴシック" panose="020B0400000000000000" pitchFamily="50" charset="-128"/>
                          <a:ea typeface="BIZ UDPゴシック" panose="020B0400000000000000" pitchFamily="50" charset="-128"/>
                        </a:rPr>
                        <a:t>年。今から</a:t>
                      </a:r>
                      <a:r>
                        <a:rPr kumimoji="1" lang="en-US" altLang="ja-JP" sz="1100" dirty="0">
                          <a:latin typeface="BIZ UDPゴシック" panose="020B0400000000000000" pitchFamily="50" charset="-128"/>
                          <a:ea typeface="BIZ UDPゴシック" panose="020B0400000000000000" pitchFamily="50" charset="-128"/>
                        </a:rPr>
                        <a:t>69</a:t>
                      </a:r>
                      <a:r>
                        <a:rPr kumimoji="1" lang="ja-JP" altLang="en-US" sz="1100" dirty="0">
                          <a:latin typeface="BIZ UDPゴシック" panose="020B0400000000000000" pitchFamily="50" charset="-128"/>
                          <a:ea typeface="BIZ UDPゴシック" panose="020B0400000000000000" pitchFamily="50" charset="-128"/>
                        </a:rPr>
                        <a:t>年前のことです。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ロシアの前身、ソ連が「スプートニク」という人工衛星を人類で初めて打ち上げました。</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７０年というと、今生きてる人がいるわけだから、そこまで昔でもないよね。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２０２６年より後に授業実施する場合は適宜、何年前化を修正してください。</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それから１２年後の</a:t>
                      </a:r>
                      <a:r>
                        <a:rPr kumimoji="1" lang="en-US" altLang="ja-JP" sz="1100" dirty="0">
                          <a:latin typeface="BIZ UDPゴシック" panose="020B0400000000000000" pitchFamily="50" charset="-128"/>
                          <a:ea typeface="BIZ UDPゴシック" panose="020B0400000000000000" pitchFamily="50" charset="-128"/>
                        </a:rPr>
                        <a:t>1969</a:t>
                      </a:r>
                      <a:r>
                        <a:rPr kumimoji="1" lang="ja-JP" altLang="en-US" sz="1100" dirty="0">
                          <a:latin typeface="BIZ UDPゴシック" panose="020B0400000000000000" pitchFamily="50" charset="-128"/>
                          <a:ea typeface="BIZ UDPゴシック" panose="020B0400000000000000" pitchFamily="50" charset="-128"/>
                        </a:rPr>
                        <a:t>年、アメリカのアポロ１１号が月に着陸しました。</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約６０年前なので、家族の中にこれを生で見た人がいるかも。</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初めて衛星を打ちあげてから１０年ちょっとで月まで行っちゃうなんて凄いスピード感だよね。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して、２０００年になると、国際宇宙ステーションに宇宙飛行士が常に滞在するようになります。みんなが生まれる前からずっと誰かがうちゅにいるって時代が始まりました。２０００年からって覚えやすい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そして、５年前には、弾道飛行で宇宙まで行って、数分無重力を体験したり、地球をながめたりできる安めの宇宙旅行のサービスが始まりました。それまでは、地球のまわりをぐるぐる回る</a:t>
                      </a:r>
                      <a:r>
                        <a:rPr kumimoji="1" lang="en-US" altLang="ja-JP" sz="1100" dirty="0">
                          <a:latin typeface="BIZ UDPゴシック" panose="020B0400000000000000" pitchFamily="50" charset="-128"/>
                          <a:ea typeface="BIZ UDPゴシック" panose="020B0400000000000000" pitchFamily="50" charset="-128"/>
                        </a:rPr>
                        <a:t>1</a:t>
                      </a:r>
                      <a:r>
                        <a:rPr kumimoji="1" lang="ja-JP" altLang="en-US" sz="1100" dirty="0">
                          <a:latin typeface="BIZ UDPゴシック" panose="020B0400000000000000" pitchFamily="50" charset="-128"/>
                          <a:ea typeface="BIZ UDPゴシック" panose="020B0400000000000000" pitchFamily="50" charset="-128"/>
                        </a:rPr>
                        <a:t>回数十億円するようなお高い宇宙旅行しかなかったんですが、１回数千万円でいけるようになりました。数千万円であれば、マイホームをあきらめて、頑張って働いた貯金をつぎ込めば、みんなも宇宙に行けるかもしれません。</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そして、</a:t>
                      </a:r>
                      <a:r>
                        <a:rPr kumimoji="1" lang="en-US" altLang="ja-JP" sz="1100" dirty="0">
                          <a:latin typeface="BIZ UDPゴシック" panose="020B0400000000000000" pitchFamily="50" charset="-128"/>
                          <a:ea typeface="BIZ UDPゴシック" panose="020B0400000000000000" pitchFamily="50" charset="-128"/>
                        </a:rPr>
                        <a:t>2030</a:t>
                      </a:r>
                      <a:r>
                        <a:rPr kumimoji="1" lang="ja-JP" altLang="en-US" sz="1100" dirty="0">
                          <a:latin typeface="BIZ UDPゴシック" panose="020B0400000000000000" pitchFamily="50" charset="-128"/>
                          <a:ea typeface="BIZ UDPゴシック" panose="020B0400000000000000" pitchFamily="50" charset="-128"/>
                        </a:rPr>
                        <a:t>年頃になると、国際宇宙ステーションが老朽化するので、その後継機は、国が税金でやり続けるのではなくて、民間がビジネスとして宇宙ステーションを使う、「商業宇宙ステーション」が検討されています。宇宙ステーションがビジネスで使われるようになると、お金持ちの宇宙旅行の滞在先として、宇宙ステーションの衣食住に関するサービスが必要になるはずです。今は、宇宙飛行士は実験室のようなところで暮らしているけれど、宇宙ホテルは</a:t>
                      </a:r>
                      <a:r>
                        <a:rPr kumimoji="1" lang="en-US" altLang="ja-JP" sz="1100" dirty="0">
                          <a:latin typeface="BIZ UDPゴシック" panose="020B0400000000000000" pitchFamily="50" charset="-128"/>
                          <a:ea typeface="BIZ UDPゴシック" panose="020B0400000000000000" pitchFamily="50" charset="-128"/>
                        </a:rPr>
                        <a:t>5</a:t>
                      </a:r>
                      <a:r>
                        <a:rPr kumimoji="1" lang="ja-JP" altLang="en-US" sz="1100" dirty="0">
                          <a:latin typeface="BIZ UDPゴシック" panose="020B0400000000000000" pitchFamily="50" charset="-128"/>
                          <a:ea typeface="BIZ UDPゴシック" panose="020B0400000000000000" pitchFamily="50" charset="-128"/>
                        </a:rPr>
                        <a:t>つ星ホテルのような快適なものがいるよね。おいしい宇宙食、素敵な宇宙用の服、おしゃれな内装などなど。宇宙というとエンジニアや科学者の仕事のように思うけど、デザイナーやパティシエなど、色んな仕事が宇宙に関わる時代がやってきそうな感じだね。</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91FEA4E2-0417-1FCD-A5BE-D09DD96DE4BD}"/>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:22</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104F2EC3-74D6-A76A-417D-B37A7295681F}"/>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17</a:t>
            </a:r>
            <a:endParaRPr kumimoji="1" lang="ja-JP" altLang="en-US"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034F31A1-EB82-5D90-39D6-1CEEF114D430}"/>
              </a:ext>
            </a:extLst>
          </p:cNvPr>
          <p:cNvPicPr>
            <a:picLocks noChangeAspect="1"/>
          </p:cNvPicPr>
          <p:nvPr/>
        </p:nvPicPr>
        <p:blipFill>
          <a:blip r:embed="rId2"/>
          <a:stretch>
            <a:fillRect/>
          </a:stretch>
        </p:blipFill>
        <p:spPr>
          <a:xfrm>
            <a:off x="1277207" y="706282"/>
            <a:ext cx="1914228" cy="1076753"/>
          </a:xfrm>
          <a:prstGeom prst="rect">
            <a:avLst/>
          </a:prstGeom>
        </p:spPr>
      </p:pic>
      <p:pic>
        <p:nvPicPr>
          <p:cNvPr id="10" name="図 9">
            <a:extLst>
              <a:ext uri="{FF2B5EF4-FFF2-40B4-BE49-F238E27FC236}">
                <a16:creationId xmlns:a16="http://schemas.microsoft.com/office/drawing/2014/main" id="{CE768572-79E4-B020-B246-26BF4B6CF155}"/>
              </a:ext>
            </a:extLst>
          </p:cNvPr>
          <p:cNvPicPr>
            <a:picLocks noChangeAspect="1"/>
          </p:cNvPicPr>
          <p:nvPr/>
        </p:nvPicPr>
        <p:blipFill>
          <a:blip r:embed="rId3"/>
          <a:stretch>
            <a:fillRect/>
          </a:stretch>
        </p:blipFill>
        <p:spPr>
          <a:xfrm>
            <a:off x="1277207" y="1956398"/>
            <a:ext cx="1914228" cy="1076753"/>
          </a:xfrm>
          <a:prstGeom prst="rect">
            <a:avLst/>
          </a:prstGeom>
        </p:spPr>
      </p:pic>
      <p:pic>
        <p:nvPicPr>
          <p:cNvPr id="11" name="図 10">
            <a:extLst>
              <a:ext uri="{FF2B5EF4-FFF2-40B4-BE49-F238E27FC236}">
                <a16:creationId xmlns:a16="http://schemas.microsoft.com/office/drawing/2014/main" id="{25D966FC-2E3B-95C4-227E-42EA8FEEEE9B}"/>
              </a:ext>
            </a:extLst>
          </p:cNvPr>
          <p:cNvPicPr>
            <a:picLocks noChangeAspect="1"/>
          </p:cNvPicPr>
          <p:nvPr/>
        </p:nvPicPr>
        <p:blipFill>
          <a:blip r:embed="rId4"/>
          <a:stretch>
            <a:fillRect/>
          </a:stretch>
        </p:blipFill>
        <p:spPr>
          <a:xfrm>
            <a:off x="1277207" y="3193365"/>
            <a:ext cx="1914228" cy="1076753"/>
          </a:xfrm>
          <a:prstGeom prst="rect">
            <a:avLst/>
          </a:prstGeom>
        </p:spPr>
      </p:pic>
      <p:pic>
        <p:nvPicPr>
          <p:cNvPr id="13" name="図 12">
            <a:extLst>
              <a:ext uri="{FF2B5EF4-FFF2-40B4-BE49-F238E27FC236}">
                <a16:creationId xmlns:a16="http://schemas.microsoft.com/office/drawing/2014/main" id="{6F036158-144C-62DD-CA9F-27BF2A720E60}"/>
              </a:ext>
            </a:extLst>
          </p:cNvPr>
          <p:cNvPicPr>
            <a:picLocks noChangeAspect="1"/>
          </p:cNvPicPr>
          <p:nvPr/>
        </p:nvPicPr>
        <p:blipFill>
          <a:blip r:embed="rId5"/>
          <a:stretch>
            <a:fillRect/>
          </a:stretch>
        </p:blipFill>
        <p:spPr>
          <a:xfrm>
            <a:off x="1277207" y="4430332"/>
            <a:ext cx="1914228" cy="1076753"/>
          </a:xfrm>
          <a:prstGeom prst="rect">
            <a:avLst/>
          </a:prstGeom>
        </p:spPr>
      </p:pic>
      <p:pic>
        <p:nvPicPr>
          <p:cNvPr id="14" name="図 13">
            <a:extLst>
              <a:ext uri="{FF2B5EF4-FFF2-40B4-BE49-F238E27FC236}">
                <a16:creationId xmlns:a16="http://schemas.microsoft.com/office/drawing/2014/main" id="{751A2F0F-012A-7732-FA52-89BD8AFCFD42}"/>
              </a:ext>
            </a:extLst>
          </p:cNvPr>
          <p:cNvPicPr>
            <a:picLocks noChangeAspect="1"/>
          </p:cNvPicPr>
          <p:nvPr/>
        </p:nvPicPr>
        <p:blipFill>
          <a:blip r:embed="rId6"/>
          <a:stretch>
            <a:fillRect/>
          </a:stretch>
        </p:blipFill>
        <p:spPr>
          <a:xfrm>
            <a:off x="1277207" y="5581389"/>
            <a:ext cx="1914228" cy="1076753"/>
          </a:xfrm>
          <a:prstGeom prst="rect">
            <a:avLst/>
          </a:prstGeom>
        </p:spPr>
      </p:pic>
      <p:sp>
        <p:nvSpPr>
          <p:cNvPr id="2" name="正方形/長方形 1">
            <a:extLst>
              <a:ext uri="{FF2B5EF4-FFF2-40B4-BE49-F238E27FC236}">
                <a16:creationId xmlns:a16="http://schemas.microsoft.com/office/drawing/2014/main" id="{3E19CBF3-F1BE-33E2-2D2C-13880810946F}"/>
              </a:ext>
            </a:extLst>
          </p:cNvPr>
          <p:cNvSpPr/>
          <p:nvPr/>
        </p:nvSpPr>
        <p:spPr>
          <a:xfrm>
            <a:off x="6121400" y="2658800"/>
            <a:ext cx="3376208" cy="541597"/>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dirty="0">
                <a:solidFill>
                  <a:schemeClr val="tx1"/>
                </a:solidFill>
                <a:latin typeface="Meiryo UI" panose="020B0604030504040204" pitchFamily="50" charset="-128"/>
                <a:ea typeface="Meiryo UI" panose="020B0604030504040204" pitchFamily="50" charset="-128"/>
              </a:rPr>
              <a:t>人の一生の時間スケールで、宇宙開発がゼロから立ち上がり発展したこと、どんどん身近になっていることを強調し、これからの未来での発展を想像させ、自分ゴト化につなげる。</a:t>
            </a:r>
          </a:p>
        </p:txBody>
      </p:sp>
    </p:spTree>
    <p:extLst>
      <p:ext uri="{BB962C8B-B14F-4D97-AF65-F5344CB8AC3E}">
        <p14:creationId xmlns:p14="http://schemas.microsoft.com/office/powerpoint/2010/main" val="38190223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49F11-F122-FFC2-75CE-0DF77FA33009}"/>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27C6B4F5-0F64-7A57-7EF6-FBA37A37CCCD}"/>
              </a:ext>
            </a:extLst>
          </p:cNvPr>
          <p:cNvGraphicFramePr>
            <a:graphicFrameLocks noGrp="1"/>
          </p:cNvGraphicFramePr>
          <p:nvPr>
            <p:extLst>
              <p:ext uri="{D42A27DB-BD31-4B8C-83A1-F6EECF244321}">
                <p14:modId xmlns:p14="http://schemas.microsoft.com/office/powerpoint/2010/main" val="2190932765"/>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身近になる人工衛星</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宇宙から地球を見てくれる仲間、「人工衛星」もどんどん身近になってきています。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こんな風に地球の周りを回って、人間の代わりに色んな仕事をしてくれているのが、人工衛星です。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人工衛星の写真を見るとなんだか複雑で難しそうなものに見えると思いますが、簡単に言うと宇宙にある「スマホ」です。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スマホにも衛星にもカメラやセンサーがついています。動くためのコンピューターがあり、データをやり取りするためのアンテナがついていて、バッテリーで動きます。自分がどこにいるかわかる</a:t>
                      </a:r>
                      <a:r>
                        <a:rPr kumimoji="1" lang="en-US" altLang="ja-JP" sz="1100" dirty="0">
                          <a:latin typeface="BIZ UDPゴシック" panose="020B0400000000000000" pitchFamily="50" charset="-128"/>
                          <a:ea typeface="BIZ UDPゴシック" panose="020B0400000000000000" pitchFamily="50" charset="-128"/>
                        </a:rPr>
                        <a:t>GPS</a:t>
                      </a:r>
                      <a:r>
                        <a:rPr kumimoji="1" lang="ja-JP" altLang="en-US" sz="1100" dirty="0">
                          <a:latin typeface="BIZ UDPゴシック" panose="020B0400000000000000" pitchFamily="50" charset="-128"/>
                          <a:ea typeface="BIZ UDPゴシック" panose="020B0400000000000000" pitchFamily="50" charset="-128"/>
                        </a:rPr>
                        <a:t>という装置もついています。ほとんど同じだね。もちろん違うところもあります。宇宙はコンセントで充電できないので、どうしよう？（生徒に聞く）。そうだねこの羽根みたいな太陽電池で発電します。また、カメラを向けるために自動で姿勢を変える装置が入っていたり、スラスタというロケットみたいなものでいる場所を変えられたり、寒いときのためにヒーターがついていたりします。でも、ざくっというと宇宙にあるスマホ。というと身近に感じないです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人工衛星は</a:t>
                      </a:r>
                      <a:r>
                        <a:rPr kumimoji="1" lang="en-US" altLang="ja-JP" sz="1100" dirty="0">
                          <a:latin typeface="BIZ UDPゴシック" panose="020B0400000000000000" pitchFamily="50" charset="-128"/>
                          <a:ea typeface="BIZ UDPゴシック" panose="020B0400000000000000" pitchFamily="50" charset="-128"/>
                        </a:rPr>
                        <a:t>Google Map</a:t>
                      </a:r>
                      <a:r>
                        <a:rPr kumimoji="1" lang="ja-JP" altLang="en-US" sz="1100" dirty="0">
                          <a:latin typeface="BIZ UDPゴシック" panose="020B0400000000000000" pitchFamily="50" charset="-128"/>
                          <a:ea typeface="BIZ UDPゴシック" panose="020B0400000000000000" pitchFamily="50" charset="-128"/>
                        </a:rPr>
                        <a:t>とか地図アプリで使われているこんな衛星写真を撮影してくれます。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また、写真だけじゃなくて、陸地、海、空気などの色んな情報を計測してくれます。</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CEDBBA2E-321C-A640-A83F-8C0F9578837B}"/>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:25</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C08B745C-5E03-AB53-CF13-55803DACB02C}"/>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18</a:t>
            </a:r>
            <a:endParaRPr kumimoji="1" lang="ja-JP" altLang="en-US"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D31BBB3E-6981-6F39-C757-E54B2565389F}"/>
              </a:ext>
            </a:extLst>
          </p:cNvPr>
          <p:cNvPicPr>
            <a:picLocks noChangeAspect="1"/>
          </p:cNvPicPr>
          <p:nvPr/>
        </p:nvPicPr>
        <p:blipFill>
          <a:blip r:embed="rId2"/>
          <a:stretch>
            <a:fillRect/>
          </a:stretch>
        </p:blipFill>
        <p:spPr>
          <a:xfrm>
            <a:off x="1241348" y="706283"/>
            <a:ext cx="1947776" cy="1095624"/>
          </a:xfrm>
          <a:prstGeom prst="rect">
            <a:avLst/>
          </a:prstGeom>
        </p:spPr>
      </p:pic>
      <p:pic>
        <p:nvPicPr>
          <p:cNvPr id="4" name="図 3">
            <a:extLst>
              <a:ext uri="{FF2B5EF4-FFF2-40B4-BE49-F238E27FC236}">
                <a16:creationId xmlns:a16="http://schemas.microsoft.com/office/drawing/2014/main" id="{644FF843-E0A5-4231-3D94-3E0285C59875}"/>
              </a:ext>
            </a:extLst>
          </p:cNvPr>
          <p:cNvPicPr>
            <a:picLocks noChangeAspect="1"/>
          </p:cNvPicPr>
          <p:nvPr/>
        </p:nvPicPr>
        <p:blipFill>
          <a:blip r:embed="rId3"/>
          <a:stretch>
            <a:fillRect/>
          </a:stretch>
        </p:blipFill>
        <p:spPr>
          <a:xfrm>
            <a:off x="1241348" y="1893646"/>
            <a:ext cx="1947776" cy="1095624"/>
          </a:xfrm>
          <a:prstGeom prst="rect">
            <a:avLst/>
          </a:prstGeom>
        </p:spPr>
      </p:pic>
      <p:pic>
        <p:nvPicPr>
          <p:cNvPr id="6" name="図 5">
            <a:extLst>
              <a:ext uri="{FF2B5EF4-FFF2-40B4-BE49-F238E27FC236}">
                <a16:creationId xmlns:a16="http://schemas.microsoft.com/office/drawing/2014/main" id="{C8CD4F59-2EB1-61DE-248A-34321D8AD3A9}"/>
              </a:ext>
            </a:extLst>
          </p:cNvPr>
          <p:cNvPicPr>
            <a:picLocks noChangeAspect="1"/>
          </p:cNvPicPr>
          <p:nvPr/>
        </p:nvPicPr>
        <p:blipFill>
          <a:blip r:embed="rId4"/>
          <a:stretch>
            <a:fillRect/>
          </a:stretch>
        </p:blipFill>
        <p:spPr>
          <a:xfrm>
            <a:off x="1241348" y="3081009"/>
            <a:ext cx="1947776" cy="1095624"/>
          </a:xfrm>
          <a:prstGeom prst="rect">
            <a:avLst/>
          </a:prstGeom>
        </p:spPr>
      </p:pic>
      <p:pic>
        <p:nvPicPr>
          <p:cNvPr id="7" name="図 6">
            <a:extLst>
              <a:ext uri="{FF2B5EF4-FFF2-40B4-BE49-F238E27FC236}">
                <a16:creationId xmlns:a16="http://schemas.microsoft.com/office/drawing/2014/main" id="{61C8D944-6C39-888F-A84D-35B4B48F427C}"/>
              </a:ext>
            </a:extLst>
          </p:cNvPr>
          <p:cNvPicPr>
            <a:picLocks noChangeAspect="1"/>
          </p:cNvPicPr>
          <p:nvPr/>
        </p:nvPicPr>
        <p:blipFill>
          <a:blip r:embed="rId5"/>
          <a:stretch>
            <a:fillRect/>
          </a:stretch>
        </p:blipFill>
        <p:spPr>
          <a:xfrm>
            <a:off x="1241348" y="4268372"/>
            <a:ext cx="1947776" cy="1095624"/>
          </a:xfrm>
          <a:prstGeom prst="rect">
            <a:avLst/>
          </a:prstGeom>
        </p:spPr>
      </p:pic>
      <p:pic>
        <p:nvPicPr>
          <p:cNvPr id="8" name="図 7">
            <a:extLst>
              <a:ext uri="{FF2B5EF4-FFF2-40B4-BE49-F238E27FC236}">
                <a16:creationId xmlns:a16="http://schemas.microsoft.com/office/drawing/2014/main" id="{924B5433-6FDB-3955-34B3-1064C6DA2214}"/>
              </a:ext>
            </a:extLst>
          </p:cNvPr>
          <p:cNvPicPr>
            <a:picLocks noChangeAspect="1"/>
          </p:cNvPicPr>
          <p:nvPr/>
        </p:nvPicPr>
        <p:blipFill>
          <a:blip r:embed="rId6"/>
          <a:stretch>
            <a:fillRect/>
          </a:stretch>
        </p:blipFill>
        <p:spPr>
          <a:xfrm>
            <a:off x="1241348" y="5455735"/>
            <a:ext cx="1947776" cy="1095624"/>
          </a:xfrm>
          <a:prstGeom prst="rect">
            <a:avLst/>
          </a:prstGeom>
        </p:spPr>
      </p:pic>
      <p:sp>
        <p:nvSpPr>
          <p:cNvPr id="3" name="正方形/長方形 2">
            <a:extLst>
              <a:ext uri="{FF2B5EF4-FFF2-40B4-BE49-F238E27FC236}">
                <a16:creationId xmlns:a16="http://schemas.microsoft.com/office/drawing/2014/main" id="{0C5BC87A-FE25-F56F-403A-42DFC1EC63A5}"/>
              </a:ext>
            </a:extLst>
          </p:cNvPr>
          <p:cNvSpPr/>
          <p:nvPr/>
        </p:nvSpPr>
        <p:spPr>
          <a:xfrm>
            <a:off x="6167120" y="983296"/>
            <a:ext cx="3376208" cy="746444"/>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dirty="0">
                <a:solidFill>
                  <a:schemeClr val="tx1"/>
                </a:solidFill>
                <a:latin typeface="Meiryo UI" panose="020B0604030504040204" pitchFamily="50" charset="-128"/>
                <a:ea typeface="Meiryo UI" panose="020B0604030504040204" pitchFamily="50" charset="-128"/>
              </a:rPr>
              <a:t>宇宙旅行に比べて、自分ゴトしにくい人工衛星について、スマホと似ていることや、さまざまな産業のビジネスに関わっていることを伝え、宇宙に行かなくても、自分が仕事で関わるかもしれない、と自分ゴト化につなげていく。</a:t>
            </a:r>
          </a:p>
        </p:txBody>
      </p:sp>
    </p:spTree>
    <p:extLst>
      <p:ext uri="{BB962C8B-B14F-4D97-AF65-F5344CB8AC3E}">
        <p14:creationId xmlns:p14="http://schemas.microsoft.com/office/powerpoint/2010/main" val="6102927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3D44D-5DDB-A6C9-7C67-C8E8028F0423}"/>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C915C03A-C3B6-0E90-53E4-5E0892D03449}"/>
              </a:ext>
            </a:extLst>
          </p:cNvPr>
          <p:cNvGraphicFramePr>
            <a:graphicFrameLocks noGrp="1"/>
          </p:cNvGraphicFramePr>
          <p:nvPr>
            <p:extLst>
              <p:ext uri="{D42A27DB-BD31-4B8C-83A1-F6EECF244321}">
                <p14:modId xmlns:p14="http://schemas.microsoft.com/office/powerpoint/2010/main" val="2562631938"/>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イントロダクション</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それでは、「宇宙から見る地球」の特別授業、始めていきます。</a:t>
                      </a:r>
                      <a:endParaRPr kumimoji="1" lang="en-US" altLang="ja-JP" sz="1100" b="1"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b="1"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b="1"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b="1"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b="1"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b="1"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第一部： 「宇宙から見る地球」の基礎知識</a:t>
                      </a:r>
                      <a:r>
                        <a:rPr kumimoji="1" lang="en-US" altLang="ja-JP" sz="1100" b="1" dirty="0">
                          <a:latin typeface="BIZ UDPゴシック" panose="020B0400000000000000" pitchFamily="50" charset="-128"/>
                          <a:ea typeface="BIZ UDPゴシック" panose="020B0400000000000000" pitchFamily="50" charset="-128"/>
                        </a:rPr>
                        <a:t>(10</a:t>
                      </a:r>
                      <a:r>
                        <a:rPr kumimoji="1" lang="ja-JP" altLang="en-US" sz="1100" b="1" dirty="0">
                          <a:latin typeface="BIZ UDPゴシック" panose="020B0400000000000000" pitchFamily="50" charset="-128"/>
                          <a:ea typeface="BIZ UDPゴシック" panose="020B0400000000000000" pitchFamily="50" charset="-128"/>
                        </a:rPr>
                        <a:t>分</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まず今日のテーマである「宇宙から見る地球」についての基礎知識についてみていきましょう。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宇宙の位置について</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宇宙っていうのは場所だけど、みんなどこにあるかわかる？指さしてみて？</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生徒が上方向に指さすのを待つ</a:t>
                      </a:r>
                      <a:r>
                        <a:rPr kumimoji="1" lang="en-US" altLang="ja-JP" sz="1100"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「今私たちがいるここも宇宙の一部だ」、みたいな哲学的なこという人もいるかもしれないけど、それはいったんおいといて</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笑</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、宇宙は空の上にあるよね。空のうえの星があるところだよね。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じゃあ、どれくらい上までいけば「宇宙」になるか、考えたことある？ちょっとクイズで聞いてみたいと思います。一番は</a:t>
                      </a:r>
                      <a:r>
                        <a:rPr kumimoji="1" lang="en-US" altLang="ja-JP" sz="1100" dirty="0">
                          <a:latin typeface="BIZ UDPゴシック" panose="020B0400000000000000" pitchFamily="50" charset="-128"/>
                          <a:ea typeface="BIZ UDPゴシック" panose="020B0400000000000000" pitchFamily="50" charset="-128"/>
                        </a:rPr>
                        <a:t>10km</a:t>
                      </a:r>
                      <a:r>
                        <a:rPr kumimoji="1" lang="ja-JP" altLang="en-US" sz="1100" dirty="0">
                          <a:latin typeface="BIZ UDPゴシック" panose="020B0400000000000000" pitchFamily="50" charset="-128"/>
                          <a:ea typeface="BIZ UDPゴシック" panose="020B0400000000000000" pitchFamily="50" charset="-128"/>
                        </a:rPr>
                        <a:t>、東京駅からディズニーランドくらい、二番は</a:t>
                      </a:r>
                      <a:r>
                        <a:rPr kumimoji="1" lang="en-US" altLang="ja-JP" sz="1100" dirty="0">
                          <a:latin typeface="BIZ UDPゴシック" panose="020B0400000000000000" pitchFamily="50" charset="-128"/>
                          <a:ea typeface="BIZ UDPゴシック" panose="020B0400000000000000" pitchFamily="50" charset="-128"/>
                        </a:rPr>
                        <a:t>100km</a:t>
                      </a:r>
                      <a:r>
                        <a:rPr kumimoji="1" lang="ja-JP" altLang="en-US" sz="1100" dirty="0">
                          <a:latin typeface="BIZ UDPゴシック" panose="020B0400000000000000" pitchFamily="50" charset="-128"/>
                          <a:ea typeface="BIZ UDPゴシック" panose="020B0400000000000000" pitchFamily="50" charset="-128"/>
                        </a:rPr>
                        <a:t>、東京から富士山くらい、三番は</a:t>
                      </a:r>
                      <a:r>
                        <a:rPr kumimoji="1" lang="en-US" altLang="ja-JP" sz="1100" dirty="0">
                          <a:latin typeface="BIZ UDPゴシック" panose="020B0400000000000000" pitchFamily="50" charset="-128"/>
                          <a:ea typeface="BIZ UDPゴシック" panose="020B0400000000000000" pitchFamily="50" charset="-128"/>
                        </a:rPr>
                        <a:t>400km</a:t>
                      </a:r>
                      <a:r>
                        <a:rPr kumimoji="1" lang="ja-JP" altLang="en-US" sz="1100" dirty="0">
                          <a:latin typeface="BIZ UDPゴシック" panose="020B0400000000000000" pitchFamily="50" charset="-128"/>
                          <a:ea typeface="BIZ UDPゴシック" panose="020B0400000000000000" pitchFamily="50" charset="-128"/>
                        </a:rPr>
                        <a:t>、東京から大阪くらい。</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一番だと思う人！、二番だと思う人！、三番だと思う人！　</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答えを聞いていく</a:t>
                      </a:r>
                      <a:r>
                        <a:rPr kumimoji="1" lang="en-US" altLang="ja-JP" sz="1100"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※Google Earth</a:t>
                      </a:r>
                      <a:r>
                        <a:rPr kumimoji="1" lang="ja-JP" altLang="en-US" sz="1100" dirty="0">
                          <a:latin typeface="BIZ UDPゴシック" panose="020B0400000000000000" pitchFamily="50" charset="-128"/>
                          <a:ea typeface="BIZ UDPゴシック" panose="020B0400000000000000" pitchFamily="50" charset="-128"/>
                        </a:rPr>
                        <a:t>などで、開催する学校などから、</a:t>
                      </a:r>
                      <a:r>
                        <a:rPr kumimoji="1" lang="en-US" altLang="ja-JP" sz="1100" dirty="0">
                          <a:latin typeface="BIZ UDPゴシック" panose="020B0400000000000000" pitchFamily="50" charset="-128"/>
                          <a:ea typeface="BIZ UDPゴシック" panose="020B0400000000000000" pitchFamily="50" charset="-128"/>
                        </a:rPr>
                        <a:t>10km</a:t>
                      </a:r>
                      <a:r>
                        <a:rPr kumimoji="1" lang="ja-JP" altLang="en-US" sz="1100" dirty="0">
                          <a:latin typeface="BIZ UDPゴシック" panose="020B0400000000000000" pitchFamily="50" charset="-128"/>
                          <a:ea typeface="BIZ UDPゴシック" panose="020B0400000000000000" pitchFamily="50" charset="-128"/>
                        </a:rPr>
                        <a:t>、</a:t>
                      </a:r>
                      <a:r>
                        <a:rPr kumimoji="1" lang="en-US" altLang="ja-JP" sz="1100" dirty="0">
                          <a:latin typeface="BIZ UDPゴシック" panose="020B0400000000000000" pitchFamily="50" charset="-128"/>
                          <a:ea typeface="BIZ UDPゴシック" panose="020B0400000000000000" pitchFamily="50" charset="-128"/>
                        </a:rPr>
                        <a:t>100km</a:t>
                      </a:r>
                      <a:r>
                        <a:rPr kumimoji="1" lang="ja-JP" altLang="en-US" sz="1100" dirty="0">
                          <a:latin typeface="BIZ UDPゴシック" panose="020B0400000000000000" pitchFamily="50" charset="-128"/>
                          <a:ea typeface="BIZ UDPゴシック" panose="020B0400000000000000" pitchFamily="50" charset="-128"/>
                        </a:rPr>
                        <a:t>、４００ｋｍの位置ある有名な場所を調べて差し替えておくと、より自分ゴトできるコンテンツにできます。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それでは、回答です。ドゥルルルルー、ドン</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ドラムロール</a:t>
                      </a:r>
                      <a:r>
                        <a:rPr kumimoji="1" lang="en-US" altLang="ja-JP" sz="1100"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正解は</a:t>
                      </a:r>
                      <a:r>
                        <a:rPr kumimoji="1" lang="en-US" altLang="ja-JP" sz="1100" dirty="0">
                          <a:latin typeface="BIZ UDPゴシック" panose="020B0400000000000000" pitchFamily="50" charset="-128"/>
                          <a:ea typeface="BIZ UDPゴシック" panose="020B0400000000000000" pitchFamily="50" charset="-128"/>
                        </a:rPr>
                        <a:t>2</a:t>
                      </a:r>
                      <a:r>
                        <a:rPr kumimoji="1" lang="ja-JP" altLang="en-US" sz="1100" dirty="0">
                          <a:latin typeface="BIZ UDPゴシック" panose="020B0400000000000000" pitchFamily="50" charset="-128"/>
                          <a:ea typeface="BIZ UDPゴシック" panose="020B0400000000000000" pitchFamily="50" charset="-128"/>
                        </a:rPr>
                        <a:t>番、</a:t>
                      </a:r>
                      <a:r>
                        <a:rPr kumimoji="1" lang="en-US" altLang="ja-JP" sz="1100" dirty="0">
                          <a:latin typeface="BIZ UDPゴシック" panose="020B0400000000000000" pitchFamily="50" charset="-128"/>
                          <a:ea typeface="BIZ UDPゴシック" panose="020B0400000000000000" pitchFamily="50" charset="-128"/>
                        </a:rPr>
                        <a:t>100km</a:t>
                      </a:r>
                      <a:r>
                        <a:rPr kumimoji="1" lang="ja-JP" altLang="en-US" sz="1100" dirty="0">
                          <a:latin typeface="BIZ UDPゴシック" panose="020B0400000000000000" pitchFamily="50" charset="-128"/>
                          <a:ea typeface="BIZ UDPゴシック" panose="020B0400000000000000" pitchFamily="50" charset="-128"/>
                        </a:rPr>
                        <a:t>でした。「</a:t>
                      </a:r>
                      <a:r>
                        <a:rPr kumimoji="1" lang="en-US" altLang="ja-JP" sz="1100" dirty="0">
                          <a:latin typeface="BIZ UDPゴシック" panose="020B0400000000000000" pitchFamily="50" charset="-128"/>
                          <a:ea typeface="BIZ UDPゴシック" panose="020B0400000000000000" pitchFamily="50" charset="-128"/>
                        </a:rPr>
                        <a:t>100km</a:t>
                      </a:r>
                      <a:r>
                        <a:rPr kumimoji="1" lang="ja-JP" altLang="en-US" sz="1100" dirty="0">
                          <a:latin typeface="BIZ UDPゴシック" panose="020B0400000000000000" pitchFamily="50" charset="-128"/>
                          <a:ea typeface="BIZ UDPゴシック" panose="020B0400000000000000" pitchFamily="50" charset="-128"/>
                        </a:rPr>
                        <a:t>から宇宙」、覚えやすいですよね。ぜひ覚えて帰ってください。</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皆さんどうですか？思ったより近い？遠い？　海外旅行に行くのにも、数</a:t>
                      </a:r>
                      <a:r>
                        <a:rPr kumimoji="1" lang="en-US" altLang="ja-JP" sz="1100" dirty="0">
                          <a:latin typeface="BIZ UDPゴシック" panose="020B0400000000000000" pitchFamily="50" charset="-128"/>
                          <a:ea typeface="BIZ UDPゴシック" panose="020B0400000000000000" pitchFamily="50" charset="-128"/>
                        </a:rPr>
                        <a:t>100km</a:t>
                      </a:r>
                      <a:r>
                        <a:rPr kumimoji="1" lang="ja-JP" altLang="en-US" sz="1100" dirty="0">
                          <a:latin typeface="BIZ UDPゴシック" panose="020B0400000000000000" pitchFamily="50" charset="-128"/>
                          <a:ea typeface="BIZ UDPゴシック" panose="020B0400000000000000" pitchFamily="50" charset="-128"/>
                        </a:rPr>
                        <a:t>移動しないといけないと考えると、意外と近いかもしれないですね。</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00461740-A847-6A08-D8E8-66F6553A7437}"/>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0</a:t>
            </a:r>
            <a:r>
              <a:rPr kumimoji="1" lang="en-US" altLang="ja-JP" sz="1200" dirty="0">
                <a:latin typeface="BIZ UDPゴシック" panose="020B0400000000000000" pitchFamily="50" charset="-128"/>
                <a:ea typeface="BIZ UDPゴシック" panose="020B0400000000000000" pitchFamily="50" charset="-128"/>
              </a:rPr>
              <a:t>0</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33" name="テキスト ボックス 32">
            <a:extLst>
              <a:ext uri="{FF2B5EF4-FFF2-40B4-BE49-F238E27FC236}">
                <a16:creationId xmlns:a16="http://schemas.microsoft.com/office/drawing/2014/main" id="{502E749B-7856-E1F8-FEC7-AE350BC2A33D}"/>
              </a:ext>
            </a:extLst>
          </p:cNvPr>
          <p:cNvSpPr txBox="1"/>
          <p:nvPr/>
        </p:nvSpPr>
        <p:spPr>
          <a:xfrm>
            <a:off x="9501051" y="6488668"/>
            <a:ext cx="40494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1</a:t>
            </a:r>
            <a:endParaRPr kumimoji="1" lang="ja-JP" altLang="en-US"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525A8786-CBC5-0D99-BD4C-745FE34A25D3}"/>
              </a:ext>
            </a:extLst>
          </p:cNvPr>
          <p:cNvPicPr>
            <a:picLocks noChangeAspect="1"/>
          </p:cNvPicPr>
          <p:nvPr/>
        </p:nvPicPr>
        <p:blipFill>
          <a:blip r:embed="rId2"/>
          <a:stretch>
            <a:fillRect/>
          </a:stretch>
        </p:blipFill>
        <p:spPr>
          <a:xfrm>
            <a:off x="1241348" y="640134"/>
            <a:ext cx="1896299" cy="1066669"/>
          </a:xfrm>
          <a:prstGeom prst="rect">
            <a:avLst/>
          </a:prstGeom>
        </p:spPr>
      </p:pic>
      <p:pic>
        <p:nvPicPr>
          <p:cNvPr id="4" name="図 3">
            <a:extLst>
              <a:ext uri="{FF2B5EF4-FFF2-40B4-BE49-F238E27FC236}">
                <a16:creationId xmlns:a16="http://schemas.microsoft.com/office/drawing/2014/main" id="{B5342984-EFBA-0718-A897-CE8F2E25150D}"/>
              </a:ext>
            </a:extLst>
          </p:cNvPr>
          <p:cNvPicPr>
            <a:picLocks noChangeAspect="1"/>
          </p:cNvPicPr>
          <p:nvPr/>
        </p:nvPicPr>
        <p:blipFill>
          <a:blip r:embed="rId3"/>
          <a:stretch>
            <a:fillRect/>
          </a:stretch>
        </p:blipFill>
        <p:spPr>
          <a:xfrm>
            <a:off x="1241348" y="2224994"/>
            <a:ext cx="1896301" cy="1066670"/>
          </a:xfrm>
          <a:prstGeom prst="rect">
            <a:avLst/>
          </a:prstGeom>
        </p:spPr>
      </p:pic>
      <p:pic>
        <p:nvPicPr>
          <p:cNvPr id="2" name="図 1">
            <a:extLst>
              <a:ext uri="{FF2B5EF4-FFF2-40B4-BE49-F238E27FC236}">
                <a16:creationId xmlns:a16="http://schemas.microsoft.com/office/drawing/2014/main" id="{0E7C6F7D-A3E3-5E26-D624-FBBC84FB5717}"/>
              </a:ext>
            </a:extLst>
          </p:cNvPr>
          <p:cNvPicPr>
            <a:picLocks noChangeAspect="1"/>
          </p:cNvPicPr>
          <p:nvPr/>
        </p:nvPicPr>
        <p:blipFill>
          <a:blip r:embed="rId4"/>
          <a:stretch>
            <a:fillRect/>
          </a:stretch>
        </p:blipFill>
        <p:spPr>
          <a:xfrm>
            <a:off x="1241348" y="3389915"/>
            <a:ext cx="1895934" cy="1066670"/>
          </a:xfrm>
          <a:prstGeom prst="rect">
            <a:avLst/>
          </a:prstGeom>
        </p:spPr>
      </p:pic>
      <p:pic>
        <p:nvPicPr>
          <p:cNvPr id="6" name="図 5">
            <a:extLst>
              <a:ext uri="{FF2B5EF4-FFF2-40B4-BE49-F238E27FC236}">
                <a16:creationId xmlns:a16="http://schemas.microsoft.com/office/drawing/2014/main" id="{72A08E57-46BA-55E6-665F-B9D34A164A1C}"/>
              </a:ext>
            </a:extLst>
          </p:cNvPr>
          <p:cNvPicPr>
            <a:picLocks noChangeAspect="1"/>
          </p:cNvPicPr>
          <p:nvPr/>
        </p:nvPicPr>
        <p:blipFill>
          <a:blip r:embed="rId5"/>
          <a:stretch>
            <a:fillRect/>
          </a:stretch>
        </p:blipFill>
        <p:spPr>
          <a:xfrm>
            <a:off x="1241348" y="4533831"/>
            <a:ext cx="1896302" cy="1066670"/>
          </a:xfrm>
          <a:prstGeom prst="rect">
            <a:avLst/>
          </a:prstGeom>
        </p:spPr>
      </p:pic>
      <p:pic>
        <p:nvPicPr>
          <p:cNvPr id="7" name="図 6">
            <a:extLst>
              <a:ext uri="{FF2B5EF4-FFF2-40B4-BE49-F238E27FC236}">
                <a16:creationId xmlns:a16="http://schemas.microsoft.com/office/drawing/2014/main" id="{1718E1BE-9F3C-7D98-6652-D5FE699D4E04}"/>
              </a:ext>
            </a:extLst>
          </p:cNvPr>
          <p:cNvPicPr>
            <a:picLocks noChangeAspect="1"/>
          </p:cNvPicPr>
          <p:nvPr/>
        </p:nvPicPr>
        <p:blipFill>
          <a:blip r:embed="rId6"/>
          <a:stretch>
            <a:fillRect/>
          </a:stretch>
        </p:blipFill>
        <p:spPr>
          <a:xfrm>
            <a:off x="1241348" y="5677747"/>
            <a:ext cx="1895934" cy="1066463"/>
          </a:xfrm>
          <a:prstGeom prst="rect">
            <a:avLst/>
          </a:prstGeom>
        </p:spPr>
      </p:pic>
      <p:sp>
        <p:nvSpPr>
          <p:cNvPr id="8" name="テキスト ボックス 7">
            <a:extLst>
              <a:ext uri="{FF2B5EF4-FFF2-40B4-BE49-F238E27FC236}">
                <a16:creationId xmlns:a16="http://schemas.microsoft.com/office/drawing/2014/main" id="{5B10ED6E-C0E2-03FE-5F0C-B90D696AF433}"/>
              </a:ext>
            </a:extLst>
          </p:cNvPr>
          <p:cNvSpPr txBox="1"/>
          <p:nvPr/>
        </p:nvSpPr>
        <p:spPr>
          <a:xfrm>
            <a:off x="188772" y="2224994"/>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01</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0" name="正方形/長方形 9">
            <a:extLst>
              <a:ext uri="{FF2B5EF4-FFF2-40B4-BE49-F238E27FC236}">
                <a16:creationId xmlns:a16="http://schemas.microsoft.com/office/drawing/2014/main" id="{245F9853-690B-259D-7EB2-46F93E8E687B}"/>
              </a:ext>
            </a:extLst>
          </p:cNvPr>
          <p:cNvSpPr/>
          <p:nvPr/>
        </p:nvSpPr>
        <p:spPr>
          <a:xfrm>
            <a:off x="6139058" y="2542429"/>
            <a:ext cx="3564467" cy="431800"/>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dirty="0">
                <a:solidFill>
                  <a:schemeClr val="tx1"/>
                </a:solidFill>
                <a:latin typeface="Meiryo UI" panose="020B0604030504040204" pitchFamily="50" charset="-128"/>
                <a:ea typeface="Meiryo UI" panose="020B0604030504040204" pitchFamily="50" charset="-128"/>
              </a:rPr>
              <a:t>冒頭は、宇宙に詳しく無い生徒でも興味を持てる、ライトな質問を</a:t>
            </a:r>
            <a:r>
              <a:rPr kumimoji="1" lang="en-US" altLang="ja-JP" sz="1050" dirty="0">
                <a:solidFill>
                  <a:schemeClr val="tx1"/>
                </a:solidFill>
                <a:latin typeface="Meiryo UI" panose="020B0604030504040204" pitchFamily="50" charset="-128"/>
                <a:ea typeface="Meiryo UI" panose="020B0604030504040204" pitchFamily="50" charset="-128"/>
              </a:rPr>
              <a:t>3</a:t>
            </a:r>
            <a:r>
              <a:rPr kumimoji="1" lang="ja-JP" altLang="en-US" sz="1050" dirty="0">
                <a:solidFill>
                  <a:schemeClr val="tx1"/>
                </a:solidFill>
                <a:latin typeface="Meiryo UI" panose="020B0604030504040204" pitchFamily="50" charset="-128"/>
                <a:ea typeface="Meiryo UI" panose="020B0604030504040204" pitchFamily="50" charset="-128"/>
              </a:rPr>
              <a:t>択クイズでインタラクティブに進め、アイスブレイキング</a:t>
            </a:r>
          </a:p>
        </p:txBody>
      </p:sp>
    </p:spTree>
    <p:extLst>
      <p:ext uri="{BB962C8B-B14F-4D97-AF65-F5344CB8AC3E}">
        <p14:creationId xmlns:p14="http://schemas.microsoft.com/office/powerpoint/2010/main" val="20223278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89C71-8722-9F3B-DC5D-A5D58CEC0FC7}"/>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90AC040D-9C6B-6CDD-FE3C-B915B8FF8122}"/>
              </a:ext>
            </a:extLst>
          </p:cNvPr>
          <p:cNvGraphicFramePr>
            <a:graphicFrameLocks noGrp="1"/>
          </p:cNvGraphicFramePr>
          <p:nvPr>
            <p:extLst>
              <p:ext uri="{D42A27DB-BD31-4B8C-83A1-F6EECF244321}">
                <p14:modId xmlns:p14="http://schemas.microsoft.com/office/powerpoint/2010/main" val="2821451457"/>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身近になる人工衛星</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人工衛星は従来は左側の写真の様に、見上げるくらいの数</a:t>
                      </a:r>
                      <a:r>
                        <a:rPr kumimoji="1" lang="en-US" altLang="ja-JP" sz="1100" dirty="0">
                          <a:latin typeface="BIZ UDPゴシック" panose="020B0400000000000000" pitchFamily="50" charset="-128"/>
                          <a:ea typeface="BIZ UDPゴシック" panose="020B0400000000000000" pitchFamily="50" charset="-128"/>
                        </a:rPr>
                        <a:t>m</a:t>
                      </a:r>
                      <a:r>
                        <a:rPr kumimoji="1" lang="ja-JP" altLang="en-US" sz="1100" dirty="0">
                          <a:latin typeface="BIZ UDPゴシック" panose="020B0400000000000000" pitchFamily="50" charset="-128"/>
                          <a:ea typeface="BIZ UDPゴシック" panose="020B0400000000000000" pitchFamily="50" charset="-128"/>
                        </a:rPr>
                        <a:t>の大きさがあるのが普通で、値段も数百億円とすごく高級品でした。それが、技術の進展によって、右にあるような「超小型」の人工衛星が出てきて、小さく安く色んなことができるようになってきました。右にあるのは実物大の衛星です。プロジェクターくらいの大きさで、重さは</a:t>
                      </a:r>
                      <a:r>
                        <a:rPr kumimoji="1" lang="en-US" altLang="ja-JP" sz="1100" dirty="0">
                          <a:latin typeface="BIZ UDPゴシック" panose="020B0400000000000000" pitchFamily="50" charset="-128"/>
                          <a:ea typeface="BIZ UDPゴシック" panose="020B0400000000000000" pitchFamily="50" charset="-128"/>
                        </a:rPr>
                        <a:t>10㎏</a:t>
                      </a:r>
                      <a:r>
                        <a:rPr kumimoji="1" lang="ja-JP" altLang="en-US" sz="1100" dirty="0">
                          <a:latin typeface="BIZ UDPゴシック" panose="020B0400000000000000" pitchFamily="50" charset="-128"/>
                          <a:ea typeface="BIZ UDPゴシック" panose="020B0400000000000000" pitchFamily="50" charset="-128"/>
                        </a:rPr>
                        <a:t>ちょいくらいです。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こうした小さな人工衛星は、たくさん打ち上げて、連携させて使うことができます。これは「衛星コンステレーション」と言われています。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コンステレーションというのは、英語で「星座」という意味で、一個一個の人工衛星が星で、それが組み合わさって星座の様につながるような感じで活躍するってことですね。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日本の宇宙機関、</a:t>
                      </a:r>
                      <a:r>
                        <a:rPr kumimoji="1" lang="en-US" altLang="ja-JP" sz="1100" dirty="0">
                          <a:latin typeface="BIZ UDPゴシック" panose="020B0400000000000000" pitchFamily="50" charset="-128"/>
                          <a:ea typeface="BIZ UDPゴシック" panose="020B0400000000000000" pitchFamily="50" charset="-128"/>
                        </a:rPr>
                        <a:t>JAXA</a:t>
                      </a:r>
                      <a:r>
                        <a:rPr kumimoji="1" lang="ja-JP" altLang="en-US" sz="1100" dirty="0">
                          <a:latin typeface="BIZ UDPゴシック" panose="020B0400000000000000" pitchFamily="50" charset="-128"/>
                          <a:ea typeface="BIZ UDPゴシック" panose="020B0400000000000000" pitchFamily="50" charset="-128"/>
                        </a:rPr>
                        <a:t>の地球を観測する人工衛星もいくつかご紹介しましょう。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これは、</a:t>
                      </a:r>
                      <a:r>
                        <a:rPr kumimoji="1" lang="en-US" altLang="ja-JP" sz="1100" dirty="0">
                          <a:latin typeface="BIZ UDPゴシック" panose="020B0400000000000000" pitchFamily="50" charset="-128"/>
                          <a:ea typeface="BIZ UDPゴシック" panose="020B0400000000000000" pitchFamily="50" charset="-128"/>
                        </a:rPr>
                        <a:t>2024</a:t>
                      </a:r>
                      <a:r>
                        <a:rPr kumimoji="1" lang="ja-JP" altLang="en-US" sz="1100" dirty="0">
                          <a:latin typeface="BIZ UDPゴシック" panose="020B0400000000000000" pitchFamily="50" charset="-128"/>
                          <a:ea typeface="BIZ UDPゴシック" panose="020B0400000000000000" pitchFamily="50" charset="-128"/>
                        </a:rPr>
                        <a:t>年に打ち上げられた地面などを観測する「だいち</a:t>
                      </a:r>
                      <a:r>
                        <a:rPr kumimoji="1" lang="en-US" altLang="ja-JP" sz="1100" dirty="0">
                          <a:latin typeface="BIZ UDPゴシック" panose="020B0400000000000000" pitchFamily="50" charset="-128"/>
                          <a:ea typeface="BIZ UDPゴシック" panose="020B0400000000000000" pitchFamily="50" charset="-128"/>
                        </a:rPr>
                        <a:t>4</a:t>
                      </a:r>
                      <a:r>
                        <a:rPr kumimoji="1" lang="ja-JP" altLang="en-US" sz="1100" dirty="0">
                          <a:latin typeface="BIZ UDPゴシック" panose="020B0400000000000000" pitchFamily="50" charset="-128"/>
                          <a:ea typeface="BIZ UDPゴシック" panose="020B0400000000000000" pitchFamily="50" charset="-128"/>
                        </a:rPr>
                        <a:t>号」。</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l">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こちらは、</a:t>
                      </a:r>
                      <a:r>
                        <a:rPr kumimoji="1" lang="en-US" altLang="ja-JP" sz="1100" dirty="0">
                          <a:latin typeface="BIZ UDPゴシック" panose="020B0400000000000000" pitchFamily="50" charset="-128"/>
                          <a:ea typeface="BIZ UDPゴシック" panose="020B0400000000000000" pitchFamily="50" charset="-128"/>
                        </a:rPr>
                        <a:t>2025</a:t>
                      </a:r>
                      <a:r>
                        <a:rPr kumimoji="1" lang="ja-JP" altLang="en-US" sz="1100" dirty="0">
                          <a:latin typeface="BIZ UDPゴシック" panose="020B0400000000000000" pitchFamily="50" charset="-128"/>
                          <a:ea typeface="BIZ UDPゴシック" panose="020B0400000000000000" pitchFamily="50" charset="-128"/>
                        </a:rPr>
                        <a:t>年に打ち上げられた水や温室効果ガスなどを観測する「いぶき</a:t>
                      </a:r>
                      <a:r>
                        <a:rPr kumimoji="1" lang="en-US" altLang="ja-JP" sz="1100" dirty="0">
                          <a:latin typeface="BIZ UDPゴシック" panose="020B0400000000000000" pitchFamily="50" charset="-128"/>
                          <a:ea typeface="BIZ UDPゴシック" panose="020B0400000000000000" pitchFamily="50" charset="-128"/>
                        </a:rPr>
                        <a:t>GW</a:t>
                      </a:r>
                      <a:r>
                        <a:rPr kumimoji="1" lang="ja-JP" altLang="en-US" sz="1100" dirty="0">
                          <a:latin typeface="BIZ UDPゴシック" panose="020B0400000000000000" pitchFamily="50" charset="-128"/>
                          <a:ea typeface="BIZ UDPゴシック" panose="020B0400000000000000" pitchFamily="50" charset="-128"/>
                        </a:rPr>
                        <a:t>」。 </a:t>
                      </a:r>
                      <a:endParaRPr kumimoji="1" lang="en-US" altLang="ja-JP" sz="1100" dirty="0">
                        <a:latin typeface="BIZ UDPゴシック" panose="020B0400000000000000" pitchFamily="50" charset="-128"/>
                        <a:ea typeface="BIZ UDPゴシック" panose="020B0400000000000000" pitchFamily="50" charset="-128"/>
                      </a:endParaRPr>
                    </a:p>
                    <a:p>
                      <a:pPr algn="l">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日本でもこうした人工衛星が、さまざまなカメラやセンサを使って地球を見守ってくれているんです。</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233A1ECC-C1C1-D0FA-0A71-3A70175CD9B2}"/>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:27</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41E97A7A-80B9-035F-6A84-53191D685E58}"/>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19</a:t>
            </a:r>
            <a:endParaRPr kumimoji="1" lang="ja-JP" altLang="en-US"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B6E594F3-3A95-4647-1F05-EDCCBFDE63A6}"/>
              </a:ext>
            </a:extLst>
          </p:cNvPr>
          <p:cNvPicPr>
            <a:picLocks noChangeAspect="1"/>
          </p:cNvPicPr>
          <p:nvPr/>
        </p:nvPicPr>
        <p:blipFill>
          <a:blip r:embed="rId2"/>
          <a:stretch>
            <a:fillRect/>
          </a:stretch>
        </p:blipFill>
        <p:spPr>
          <a:xfrm>
            <a:off x="1286172" y="706283"/>
            <a:ext cx="1896299" cy="1066668"/>
          </a:xfrm>
          <a:prstGeom prst="rect">
            <a:avLst/>
          </a:prstGeom>
        </p:spPr>
      </p:pic>
      <p:pic>
        <p:nvPicPr>
          <p:cNvPr id="10" name="図 9">
            <a:extLst>
              <a:ext uri="{FF2B5EF4-FFF2-40B4-BE49-F238E27FC236}">
                <a16:creationId xmlns:a16="http://schemas.microsoft.com/office/drawing/2014/main" id="{BA341438-EC97-08BC-246C-FFA532D68BA3}"/>
              </a:ext>
            </a:extLst>
          </p:cNvPr>
          <p:cNvPicPr>
            <a:picLocks noChangeAspect="1"/>
          </p:cNvPicPr>
          <p:nvPr/>
        </p:nvPicPr>
        <p:blipFill>
          <a:blip r:embed="rId3"/>
          <a:stretch>
            <a:fillRect/>
          </a:stretch>
        </p:blipFill>
        <p:spPr>
          <a:xfrm>
            <a:off x="1286172" y="1911576"/>
            <a:ext cx="1896299" cy="1066668"/>
          </a:xfrm>
          <a:prstGeom prst="rect">
            <a:avLst/>
          </a:prstGeom>
        </p:spPr>
      </p:pic>
      <p:pic>
        <p:nvPicPr>
          <p:cNvPr id="11" name="図 10">
            <a:extLst>
              <a:ext uri="{FF2B5EF4-FFF2-40B4-BE49-F238E27FC236}">
                <a16:creationId xmlns:a16="http://schemas.microsoft.com/office/drawing/2014/main" id="{A2E111C0-B64A-BDBB-E496-6D4A2D945D2C}"/>
              </a:ext>
            </a:extLst>
          </p:cNvPr>
          <p:cNvPicPr>
            <a:picLocks noChangeAspect="1"/>
          </p:cNvPicPr>
          <p:nvPr/>
        </p:nvPicPr>
        <p:blipFill>
          <a:blip r:embed="rId4"/>
          <a:stretch>
            <a:fillRect/>
          </a:stretch>
        </p:blipFill>
        <p:spPr>
          <a:xfrm>
            <a:off x="1286172" y="3116870"/>
            <a:ext cx="1896299" cy="1066668"/>
          </a:xfrm>
          <a:prstGeom prst="rect">
            <a:avLst/>
          </a:prstGeom>
        </p:spPr>
      </p:pic>
      <p:pic>
        <p:nvPicPr>
          <p:cNvPr id="13" name="図 12">
            <a:extLst>
              <a:ext uri="{FF2B5EF4-FFF2-40B4-BE49-F238E27FC236}">
                <a16:creationId xmlns:a16="http://schemas.microsoft.com/office/drawing/2014/main" id="{6CF94F7F-D53F-AC83-53BD-5FF0C71BDA6A}"/>
              </a:ext>
            </a:extLst>
          </p:cNvPr>
          <p:cNvPicPr>
            <a:picLocks noChangeAspect="1"/>
          </p:cNvPicPr>
          <p:nvPr/>
        </p:nvPicPr>
        <p:blipFill>
          <a:blip r:embed="rId5"/>
          <a:stretch>
            <a:fillRect/>
          </a:stretch>
        </p:blipFill>
        <p:spPr>
          <a:xfrm>
            <a:off x="1286172" y="4322164"/>
            <a:ext cx="1896299" cy="1066668"/>
          </a:xfrm>
          <a:prstGeom prst="rect">
            <a:avLst/>
          </a:prstGeom>
        </p:spPr>
      </p:pic>
      <p:pic>
        <p:nvPicPr>
          <p:cNvPr id="14" name="図 13">
            <a:extLst>
              <a:ext uri="{FF2B5EF4-FFF2-40B4-BE49-F238E27FC236}">
                <a16:creationId xmlns:a16="http://schemas.microsoft.com/office/drawing/2014/main" id="{0851D048-5601-3E50-5A1F-25DC76DC8FA6}"/>
              </a:ext>
            </a:extLst>
          </p:cNvPr>
          <p:cNvPicPr>
            <a:picLocks noChangeAspect="1"/>
          </p:cNvPicPr>
          <p:nvPr/>
        </p:nvPicPr>
        <p:blipFill>
          <a:blip r:embed="rId6"/>
          <a:stretch>
            <a:fillRect/>
          </a:stretch>
        </p:blipFill>
        <p:spPr>
          <a:xfrm>
            <a:off x="1286172" y="5463137"/>
            <a:ext cx="1896299" cy="1066668"/>
          </a:xfrm>
          <a:prstGeom prst="rect">
            <a:avLst/>
          </a:prstGeom>
        </p:spPr>
      </p:pic>
    </p:spTree>
    <p:extLst>
      <p:ext uri="{BB962C8B-B14F-4D97-AF65-F5344CB8AC3E}">
        <p14:creationId xmlns:p14="http://schemas.microsoft.com/office/powerpoint/2010/main" val="8996137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577B5-8B42-FF08-A6D8-506B4CC2C768}"/>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54985931-563B-2029-2996-7EB372084AB6}"/>
              </a:ext>
            </a:extLst>
          </p:cNvPr>
          <p:cNvGraphicFramePr>
            <a:graphicFrameLocks noGrp="1"/>
          </p:cNvGraphicFramePr>
          <p:nvPr>
            <p:extLst>
              <p:ext uri="{D42A27DB-BD31-4B8C-83A1-F6EECF244321}">
                <p14:modId xmlns:p14="http://schemas.microsoft.com/office/powerpoint/2010/main" val="1352384994"/>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身近になる人工衛星</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こうした「宇宙から地球を見る」人工衛星が取得した「衛星データ」を様々な分野のビジネスに使う取り組みも広がっています。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宇宙っぽくない色んな産業が衛星データを使うようになってきているから、みんなも将来関わるかもしれないので、ぜひ今日の授業を将来思い出してくれたらと思います。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例えば、農業、林業では、農地や林がどうなっているかを宇宙から監視できるし、漁業では、海の温度を人工衛星ではかって、この場所にはカツオがいる！という風に漁場を探す用途で使われています。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の他、土木、災害対策などで土地の状況把握にも使われていますし、面白いところでは広告業があります。キャベツがたくさんとれそうかを衛星で把握して、数か月後にとれそうなら、値段はどうなるかな？安くなるよね。スーパーで安いキャベツが売ってたらお母さんはどう思う？今日はキャベツで何作ろうかなと思うよね。そんなときに、近くにホイコーローのもとがあったら？つい買っちゃうよね。そう、広告業では、野菜がとれそうかを衛星で把握して、いつスーパーで広告を出すと効果的か判断するのに使いうるんです。その他にも、保険・金融や気候変動対策。</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発電、不動産、報道、教育、エンタメなど、様々な分野での活用が広がっています。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衛星関連の仕事としては、衛星を作るエンジニアやデータを扱うデータサイエンティストの他に、実際に行政やビジネスで使う人々や研究者など、さまざまな関わり方がありますす。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ここまで見てきたように、衛星データはさまざまな分野でさまざまな関わり方ができます。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関係ないと思っていた宇宙ビジネスが、将来自分ゴトになるかもしれませんね。</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29BF57CD-8095-10D7-A4A1-7CE93B28CBB0}"/>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:28</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8ADDD0EC-5645-0FB1-E864-BCDAB528A2A9}"/>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20</a:t>
            </a:r>
            <a:endParaRPr kumimoji="1" lang="ja-JP" altLang="en-US"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613EDF59-E301-8811-C719-4E5860C0DA40}"/>
              </a:ext>
            </a:extLst>
          </p:cNvPr>
          <p:cNvPicPr>
            <a:picLocks noChangeAspect="1"/>
          </p:cNvPicPr>
          <p:nvPr/>
        </p:nvPicPr>
        <p:blipFill>
          <a:blip r:embed="rId2"/>
          <a:stretch>
            <a:fillRect/>
          </a:stretch>
        </p:blipFill>
        <p:spPr>
          <a:xfrm>
            <a:off x="1187559" y="706283"/>
            <a:ext cx="2030770" cy="1142308"/>
          </a:xfrm>
          <a:prstGeom prst="rect">
            <a:avLst/>
          </a:prstGeom>
        </p:spPr>
      </p:pic>
      <p:pic>
        <p:nvPicPr>
          <p:cNvPr id="4" name="図 3">
            <a:extLst>
              <a:ext uri="{FF2B5EF4-FFF2-40B4-BE49-F238E27FC236}">
                <a16:creationId xmlns:a16="http://schemas.microsoft.com/office/drawing/2014/main" id="{BA148C65-B5E1-95EE-D155-776C89BBEA71}"/>
              </a:ext>
            </a:extLst>
          </p:cNvPr>
          <p:cNvPicPr>
            <a:picLocks noChangeAspect="1"/>
          </p:cNvPicPr>
          <p:nvPr/>
        </p:nvPicPr>
        <p:blipFill>
          <a:blip r:embed="rId3"/>
          <a:stretch>
            <a:fillRect/>
          </a:stretch>
        </p:blipFill>
        <p:spPr>
          <a:xfrm>
            <a:off x="1187559" y="1920541"/>
            <a:ext cx="2030770" cy="1142308"/>
          </a:xfrm>
          <a:prstGeom prst="rect">
            <a:avLst/>
          </a:prstGeom>
        </p:spPr>
      </p:pic>
      <p:pic>
        <p:nvPicPr>
          <p:cNvPr id="6" name="図 5">
            <a:extLst>
              <a:ext uri="{FF2B5EF4-FFF2-40B4-BE49-F238E27FC236}">
                <a16:creationId xmlns:a16="http://schemas.microsoft.com/office/drawing/2014/main" id="{C19BE42E-8642-9D0F-0200-B3B2ECFFC5FB}"/>
              </a:ext>
            </a:extLst>
          </p:cNvPr>
          <p:cNvPicPr>
            <a:picLocks noChangeAspect="1"/>
          </p:cNvPicPr>
          <p:nvPr/>
        </p:nvPicPr>
        <p:blipFill>
          <a:blip r:embed="rId4"/>
          <a:stretch>
            <a:fillRect/>
          </a:stretch>
        </p:blipFill>
        <p:spPr>
          <a:xfrm>
            <a:off x="1187559" y="3134799"/>
            <a:ext cx="2030770" cy="1142308"/>
          </a:xfrm>
          <a:prstGeom prst="rect">
            <a:avLst/>
          </a:prstGeom>
        </p:spPr>
      </p:pic>
      <p:pic>
        <p:nvPicPr>
          <p:cNvPr id="7" name="図 6">
            <a:extLst>
              <a:ext uri="{FF2B5EF4-FFF2-40B4-BE49-F238E27FC236}">
                <a16:creationId xmlns:a16="http://schemas.microsoft.com/office/drawing/2014/main" id="{C2F48265-FB9F-A711-E697-D6AAFA630E01}"/>
              </a:ext>
            </a:extLst>
          </p:cNvPr>
          <p:cNvPicPr>
            <a:picLocks noChangeAspect="1"/>
          </p:cNvPicPr>
          <p:nvPr/>
        </p:nvPicPr>
        <p:blipFill>
          <a:blip r:embed="rId5"/>
          <a:stretch>
            <a:fillRect/>
          </a:stretch>
        </p:blipFill>
        <p:spPr>
          <a:xfrm>
            <a:off x="1187559" y="4349057"/>
            <a:ext cx="2030770" cy="1142308"/>
          </a:xfrm>
          <a:prstGeom prst="rect">
            <a:avLst/>
          </a:prstGeom>
        </p:spPr>
      </p:pic>
      <p:pic>
        <p:nvPicPr>
          <p:cNvPr id="8" name="図 7">
            <a:extLst>
              <a:ext uri="{FF2B5EF4-FFF2-40B4-BE49-F238E27FC236}">
                <a16:creationId xmlns:a16="http://schemas.microsoft.com/office/drawing/2014/main" id="{3A773481-7613-A6CD-683E-5645D2B50F1B}"/>
              </a:ext>
            </a:extLst>
          </p:cNvPr>
          <p:cNvPicPr>
            <a:picLocks noChangeAspect="1"/>
          </p:cNvPicPr>
          <p:nvPr/>
        </p:nvPicPr>
        <p:blipFill>
          <a:blip r:embed="rId6"/>
          <a:stretch>
            <a:fillRect/>
          </a:stretch>
        </p:blipFill>
        <p:spPr>
          <a:xfrm>
            <a:off x="1187559" y="5566886"/>
            <a:ext cx="2030770" cy="1142308"/>
          </a:xfrm>
          <a:prstGeom prst="rect">
            <a:avLst/>
          </a:prstGeom>
        </p:spPr>
      </p:pic>
      <p:sp>
        <p:nvSpPr>
          <p:cNvPr id="10" name="正方形/長方形 9">
            <a:extLst>
              <a:ext uri="{FF2B5EF4-FFF2-40B4-BE49-F238E27FC236}">
                <a16:creationId xmlns:a16="http://schemas.microsoft.com/office/drawing/2014/main" id="{E46AE685-92AF-CA5C-ADFA-14BD7976F4A6}"/>
              </a:ext>
            </a:extLst>
          </p:cNvPr>
          <p:cNvSpPr/>
          <p:nvPr/>
        </p:nvSpPr>
        <p:spPr>
          <a:xfrm>
            <a:off x="6197600" y="3705952"/>
            <a:ext cx="3376208" cy="728887"/>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050" dirty="0">
                <a:solidFill>
                  <a:schemeClr val="tx1"/>
                </a:solidFill>
                <a:latin typeface="Meiryo UI" panose="020B0604030504040204" pitchFamily="50" charset="-128"/>
                <a:ea typeface="Meiryo UI" panose="020B0604030504040204" pitchFamily="50" charset="-128"/>
              </a:rPr>
              <a:t>広告、保険・金融など意外な産業でも使われているおり、自分も関わるかもと思ってもらう。具体事例は、</a:t>
            </a:r>
            <a:r>
              <a:rPr lang="en-US" altLang="ja-JP" sz="1050" dirty="0">
                <a:solidFill>
                  <a:schemeClr val="tx1"/>
                </a:solidFill>
                <a:latin typeface="Meiryo UI" panose="020B0604030504040204" pitchFamily="50" charset="-128"/>
                <a:ea typeface="Meiryo UI" panose="020B0604030504040204" pitchFamily="50" charset="-128"/>
              </a:rPr>
              <a:t>JAXA</a:t>
            </a:r>
            <a:r>
              <a:rPr lang="ja-JP" altLang="en-US" sz="1050" dirty="0">
                <a:solidFill>
                  <a:schemeClr val="tx1"/>
                </a:solidFill>
                <a:latin typeface="Meiryo UI" panose="020B0604030504040204" pitchFamily="50" charset="-128"/>
                <a:ea typeface="Meiryo UI" panose="020B0604030504040204" pitchFamily="50" charset="-128"/>
              </a:rPr>
              <a:t>第一宇宙技術部門監修の書籍「宇宙から見る地球　観測衛星が切りひらく驚きの未来</a:t>
            </a:r>
            <a:r>
              <a:rPr lang="en-US" altLang="ja-JP" sz="1050" dirty="0">
                <a:solidFill>
                  <a:schemeClr val="tx1"/>
                </a:solidFill>
                <a:latin typeface="Meiryo UI" panose="020B0604030504040204" pitchFamily="50" charset="-128"/>
                <a:ea typeface="Meiryo UI" panose="020B0604030504040204" pitchFamily="50" charset="-128"/>
              </a:rPr>
              <a:t>(</a:t>
            </a:r>
            <a:r>
              <a:rPr lang="ja-JP" altLang="en-US" sz="1050" dirty="0">
                <a:solidFill>
                  <a:schemeClr val="tx1"/>
                </a:solidFill>
                <a:latin typeface="Meiryo UI" panose="020B0604030504040204" pitchFamily="50" charset="-128"/>
                <a:ea typeface="Meiryo UI" panose="020B0604030504040204" pitchFamily="50" charset="-128"/>
              </a:rPr>
              <a:t>扶桑社</a:t>
            </a:r>
            <a:r>
              <a:rPr lang="en-US" altLang="ja-JP" sz="1050" dirty="0">
                <a:solidFill>
                  <a:schemeClr val="tx1"/>
                </a:solidFill>
                <a:latin typeface="Meiryo UI" panose="020B0604030504040204" pitchFamily="50" charset="-128"/>
                <a:ea typeface="Meiryo UI" panose="020B0604030504040204" pitchFamily="50" charset="-128"/>
              </a:rPr>
              <a:t>)</a:t>
            </a:r>
            <a:r>
              <a:rPr lang="ja-JP" altLang="en-US" sz="1050" dirty="0">
                <a:solidFill>
                  <a:schemeClr val="tx1"/>
                </a:solidFill>
                <a:latin typeface="Meiryo UI" panose="020B0604030504040204" pitchFamily="50" charset="-128"/>
                <a:ea typeface="Meiryo UI" panose="020B0604030504040204" pitchFamily="50" charset="-128"/>
              </a:rPr>
              <a:t>」に詳しい事例が紹介されている。</a:t>
            </a:r>
            <a:endParaRPr lang="en-US" altLang="ja-JP" sz="1050" dirty="0">
              <a:solidFill>
                <a:schemeClr val="tx1"/>
              </a:solidFill>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D706744A-6D99-FDD6-886A-C7A687F4732B}"/>
              </a:ext>
            </a:extLst>
          </p:cNvPr>
          <p:cNvSpPr/>
          <p:nvPr/>
        </p:nvSpPr>
        <p:spPr>
          <a:xfrm>
            <a:off x="6197600" y="4920211"/>
            <a:ext cx="3376208" cy="444269"/>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050" dirty="0">
                <a:solidFill>
                  <a:schemeClr val="tx1"/>
                </a:solidFill>
                <a:latin typeface="Meiryo UI" panose="020B0604030504040204" pitchFamily="50" charset="-128"/>
                <a:ea typeface="Meiryo UI" panose="020B0604030504040204" pitchFamily="50" charset="-128"/>
              </a:rPr>
              <a:t>エンジニアや研究者など理系だけでなく、文系としてさまざまな分野の行政官やビジネスパーソンも関わりうることをアピール。</a:t>
            </a:r>
            <a:endParaRPr lang="en-US" altLang="ja-JP" sz="105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649052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07916-CE92-6A5E-055A-7701FC229990}"/>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F2F215E3-AF1D-D176-0C5C-A71752256F9B}"/>
              </a:ext>
            </a:extLst>
          </p:cNvPr>
          <p:cNvGraphicFramePr>
            <a:graphicFrameLocks noGrp="1"/>
          </p:cNvGraphicFramePr>
          <p:nvPr>
            <p:extLst>
              <p:ext uri="{D42A27DB-BD31-4B8C-83A1-F6EECF244321}">
                <p14:modId xmlns:p14="http://schemas.microsoft.com/office/powerpoint/2010/main" val="3738472136"/>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第四部： 「宇宙から見る地球」を深く味わう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「宇宙から見る地球」について自分ゴト感が出てきたところで、今日の最後のテーマ、「深く味わう」方法について見ていくことにしましょう！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宇宙飛行士のような「人間の目」と、紹介してきた「人工衛星の目」を組み合わせたら、何が味わえるのか？</a:t>
                      </a:r>
                      <a:r>
                        <a:rPr kumimoji="1" lang="en-US" altLang="ja-JP" sz="1100" dirty="0">
                          <a:latin typeface="BIZ UDPゴシック" panose="020B0400000000000000" pitchFamily="50" charset="-128"/>
                          <a:ea typeface="BIZ UDPゴシック" panose="020B0400000000000000" pitchFamily="50" charset="-128"/>
                        </a:rPr>
                        <a:t>5</a:t>
                      </a:r>
                      <a:r>
                        <a:rPr kumimoji="1" lang="ja-JP" altLang="en-US" sz="1100" dirty="0">
                          <a:latin typeface="BIZ UDPゴシック" panose="020B0400000000000000" pitchFamily="50" charset="-128"/>
                          <a:ea typeface="BIZ UDPゴシック" panose="020B0400000000000000" pitchFamily="50" charset="-128"/>
                        </a:rPr>
                        <a:t>つのタイプにわけてみていきたいと思います。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marL="0" indent="0" algn="just">
                        <a:lnSpc>
                          <a:spcPts val="1400"/>
                        </a:lnSpc>
                        <a:spcAft>
                          <a:spcPts val="300"/>
                        </a:spcAft>
                        <a:buNone/>
                      </a:pPr>
                      <a:r>
                        <a:rPr kumimoji="1" lang="ja-JP" altLang="en-US" sz="1100" dirty="0">
                          <a:latin typeface="BIZ UDPゴシック" panose="020B0400000000000000" pitchFamily="50" charset="-128"/>
                          <a:ea typeface="BIZ UDPゴシック" panose="020B0400000000000000" pitchFamily="50" charset="-128"/>
                        </a:rPr>
                        <a:t>一つ目は、「なぜそう見えるかを衛星データで考えて味わう。」です。</a:t>
                      </a:r>
                      <a:endParaRPr kumimoji="1" lang="en-US" altLang="ja-JP" sz="1100" dirty="0">
                        <a:latin typeface="BIZ UDPゴシック" panose="020B0400000000000000" pitchFamily="50" charset="-128"/>
                        <a:ea typeface="BIZ UDPゴシック" panose="020B0400000000000000" pitchFamily="50" charset="-128"/>
                      </a:endParaRPr>
                    </a:p>
                    <a:p>
                      <a:pPr marL="228600" indent="-228600" algn="just">
                        <a:lnSpc>
                          <a:spcPts val="1400"/>
                        </a:lnSpc>
                        <a:spcAft>
                          <a:spcPts val="300"/>
                        </a:spcAft>
                        <a:buAutoNum type="arabicParenBoth"/>
                      </a:pPr>
                      <a:endParaRPr kumimoji="1" lang="en-US" altLang="ja-JP" sz="1100" dirty="0">
                        <a:latin typeface="BIZ UDPゴシック" panose="020B0400000000000000" pitchFamily="50" charset="-128"/>
                        <a:ea typeface="BIZ UDPゴシック" panose="020B0400000000000000" pitchFamily="50" charset="-128"/>
                      </a:endParaRPr>
                    </a:p>
                    <a:p>
                      <a:pPr marL="228600" indent="-228600" algn="just">
                        <a:lnSpc>
                          <a:spcPts val="1400"/>
                        </a:lnSpc>
                        <a:spcAft>
                          <a:spcPts val="300"/>
                        </a:spcAft>
                        <a:buAutoNum type="arabicParenBoth"/>
                      </a:pPr>
                      <a:endParaRPr kumimoji="1" lang="en-US" altLang="ja-JP" sz="1100" dirty="0">
                        <a:latin typeface="BIZ UDPゴシック" panose="020B0400000000000000" pitchFamily="50" charset="-128"/>
                        <a:ea typeface="BIZ UDPゴシック" panose="020B0400000000000000" pitchFamily="50" charset="-128"/>
                      </a:endParaRPr>
                    </a:p>
                    <a:p>
                      <a:pPr marL="228600" indent="-228600" algn="just">
                        <a:lnSpc>
                          <a:spcPts val="1400"/>
                        </a:lnSpc>
                        <a:spcAft>
                          <a:spcPts val="300"/>
                        </a:spcAft>
                        <a:buAutoNum type="arabicParenBoth"/>
                      </a:pPr>
                      <a:endParaRPr kumimoji="1" lang="en-US" altLang="ja-JP" sz="1100" dirty="0">
                        <a:latin typeface="BIZ UDPゴシック" panose="020B0400000000000000" pitchFamily="50" charset="-128"/>
                        <a:ea typeface="BIZ UDPゴシック" panose="020B0400000000000000" pitchFamily="50" charset="-128"/>
                      </a:endParaRPr>
                    </a:p>
                    <a:p>
                      <a:pPr marL="228600" indent="-228600" algn="just">
                        <a:lnSpc>
                          <a:spcPts val="1400"/>
                        </a:lnSpc>
                        <a:spcAft>
                          <a:spcPts val="300"/>
                        </a:spcAft>
                        <a:buAutoNum type="arabicParenBoth"/>
                      </a:pPr>
                      <a:endParaRPr kumimoji="1" lang="en-US" altLang="ja-JP" sz="1100" dirty="0">
                        <a:latin typeface="BIZ UDPゴシック" panose="020B0400000000000000" pitchFamily="50" charset="-128"/>
                        <a:ea typeface="BIZ UDPゴシック" panose="020B0400000000000000" pitchFamily="50" charset="-128"/>
                      </a:endParaRPr>
                    </a:p>
                    <a:p>
                      <a:pPr marL="228600" indent="-228600" algn="just">
                        <a:lnSpc>
                          <a:spcPts val="1400"/>
                        </a:lnSpc>
                        <a:spcAft>
                          <a:spcPts val="300"/>
                        </a:spcAft>
                        <a:buAutoNum type="arabicParenBoth"/>
                      </a:pPr>
                      <a:endParaRPr kumimoji="1" lang="en-US" altLang="ja-JP" sz="1100" dirty="0">
                        <a:latin typeface="BIZ UDPゴシック" panose="020B0400000000000000" pitchFamily="50" charset="-128"/>
                        <a:ea typeface="BIZ UDPゴシック" panose="020B0400000000000000" pitchFamily="50" charset="-128"/>
                      </a:endParaRPr>
                    </a:p>
                    <a:p>
                      <a:pPr marL="0" indent="0" algn="just">
                        <a:lnSpc>
                          <a:spcPts val="1400"/>
                        </a:lnSpc>
                        <a:spcAft>
                          <a:spcPts val="300"/>
                        </a:spcAft>
                        <a:buNone/>
                      </a:pPr>
                      <a:r>
                        <a:rPr kumimoji="1" lang="ja-JP" altLang="en-US" sz="1100" dirty="0">
                          <a:latin typeface="BIZ UDPゴシック" panose="020B0400000000000000" pitchFamily="50" charset="-128"/>
                          <a:ea typeface="BIZ UDPゴシック" panose="020B0400000000000000" pitchFamily="50" charset="-128"/>
                        </a:rPr>
                        <a:t>宇宙から見える、地球にあるいろんな色、について考えてみましょう。</a:t>
                      </a:r>
                      <a:endParaRPr kumimoji="1" lang="en-US" altLang="ja-JP" sz="1100" dirty="0">
                        <a:latin typeface="BIZ UDPゴシック" panose="020B0400000000000000" pitchFamily="50" charset="-128"/>
                        <a:ea typeface="BIZ UDPゴシック" panose="020B0400000000000000" pitchFamily="50" charset="-128"/>
                      </a:endParaRPr>
                    </a:p>
                    <a:p>
                      <a:pPr marL="0" indent="0" algn="just">
                        <a:lnSpc>
                          <a:spcPts val="1400"/>
                        </a:lnSpc>
                        <a:spcAft>
                          <a:spcPts val="300"/>
                        </a:spcAft>
                        <a:buNone/>
                      </a:pPr>
                      <a:r>
                        <a:rPr kumimoji="1" lang="ja-JP" altLang="en-US" sz="1100" dirty="0">
                          <a:latin typeface="BIZ UDPゴシック" panose="020B0400000000000000" pitchFamily="50" charset="-128"/>
                          <a:ea typeface="BIZ UDPゴシック" panose="020B0400000000000000" pitchFamily="50" charset="-128"/>
                        </a:rPr>
                        <a:t>どんな色がある？</a:t>
                      </a:r>
                      <a:endParaRPr kumimoji="1" lang="en-US" altLang="ja-JP" sz="1100" dirty="0">
                        <a:latin typeface="BIZ UDPゴシック" panose="020B0400000000000000" pitchFamily="50" charset="-128"/>
                        <a:ea typeface="BIZ UDPゴシック" panose="020B0400000000000000" pitchFamily="50" charset="-128"/>
                      </a:endParaRPr>
                    </a:p>
                    <a:p>
                      <a:pPr marL="0" indent="0" algn="just">
                        <a:lnSpc>
                          <a:spcPts val="1400"/>
                        </a:lnSpc>
                        <a:spcAft>
                          <a:spcPts val="300"/>
                        </a:spcAft>
                        <a:buNone/>
                      </a:pPr>
                      <a:r>
                        <a:rPr kumimoji="1" lang="ja-JP" altLang="en-US" sz="1100" dirty="0">
                          <a:latin typeface="BIZ UDPゴシック" panose="020B0400000000000000" pitchFamily="50" charset="-128"/>
                          <a:ea typeface="BIZ UDPゴシック" panose="020B0400000000000000" pitchFamily="50" charset="-128"/>
                        </a:rPr>
                        <a:t>（生徒から、青、白、と色があがる）</a:t>
                      </a:r>
                      <a:endParaRPr kumimoji="1" lang="en-US" altLang="ja-JP" sz="1100" dirty="0">
                        <a:latin typeface="BIZ UDPゴシック" panose="020B0400000000000000" pitchFamily="50" charset="-128"/>
                        <a:ea typeface="BIZ UDPゴシック" panose="020B0400000000000000" pitchFamily="50" charset="-128"/>
                      </a:endParaRPr>
                    </a:p>
                    <a:p>
                      <a:pPr marL="0" indent="0" algn="just">
                        <a:lnSpc>
                          <a:spcPts val="1400"/>
                        </a:lnSpc>
                        <a:spcAft>
                          <a:spcPts val="300"/>
                        </a:spcAft>
                        <a:buNone/>
                      </a:pPr>
                      <a:r>
                        <a:rPr kumimoji="1" lang="ja-JP" altLang="en-US" sz="1100" dirty="0">
                          <a:latin typeface="BIZ UDPゴシック" panose="020B0400000000000000" pitchFamily="50" charset="-128"/>
                          <a:ea typeface="BIZ UDPゴシック" panose="020B0400000000000000" pitchFamily="50" charset="-128"/>
                        </a:rPr>
                        <a:t>赤はあるかな？写真を見ていきましょう。</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61E644A4-7F2F-8C21-81AA-7D7DFD095733}"/>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:30</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CF6F11BD-D5DA-ECFD-4C09-D3897780513C}"/>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21</a:t>
            </a:r>
            <a:endParaRPr kumimoji="1" lang="ja-JP" altLang="en-US"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32D03B56-0E8B-D5D1-7E6B-D0714D0828D0}"/>
              </a:ext>
            </a:extLst>
          </p:cNvPr>
          <p:cNvPicPr>
            <a:picLocks noChangeAspect="1"/>
          </p:cNvPicPr>
          <p:nvPr/>
        </p:nvPicPr>
        <p:blipFill>
          <a:blip r:embed="rId2"/>
          <a:stretch>
            <a:fillRect/>
          </a:stretch>
        </p:blipFill>
        <p:spPr>
          <a:xfrm>
            <a:off x="1214454" y="706282"/>
            <a:ext cx="1994911" cy="1122137"/>
          </a:xfrm>
          <a:prstGeom prst="rect">
            <a:avLst/>
          </a:prstGeom>
        </p:spPr>
      </p:pic>
      <p:pic>
        <p:nvPicPr>
          <p:cNvPr id="4" name="図 3">
            <a:extLst>
              <a:ext uri="{FF2B5EF4-FFF2-40B4-BE49-F238E27FC236}">
                <a16:creationId xmlns:a16="http://schemas.microsoft.com/office/drawing/2014/main" id="{A4A3DD76-E1BA-8A36-3A09-6B86AF738AFC}"/>
              </a:ext>
            </a:extLst>
          </p:cNvPr>
          <p:cNvPicPr>
            <a:picLocks noChangeAspect="1"/>
          </p:cNvPicPr>
          <p:nvPr/>
        </p:nvPicPr>
        <p:blipFill>
          <a:blip r:embed="rId3"/>
          <a:stretch>
            <a:fillRect/>
          </a:stretch>
        </p:blipFill>
        <p:spPr>
          <a:xfrm>
            <a:off x="1214454" y="1920538"/>
            <a:ext cx="1994912" cy="1122138"/>
          </a:xfrm>
          <a:prstGeom prst="rect">
            <a:avLst/>
          </a:prstGeom>
        </p:spPr>
      </p:pic>
      <p:pic>
        <p:nvPicPr>
          <p:cNvPr id="6" name="図 5">
            <a:extLst>
              <a:ext uri="{FF2B5EF4-FFF2-40B4-BE49-F238E27FC236}">
                <a16:creationId xmlns:a16="http://schemas.microsoft.com/office/drawing/2014/main" id="{A24016EF-951A-BD8B-6444-15305AB01485}"/>
              </a:ext>
            </a:extLst>
          </p:cNvPr>
          <p:cNvPicPr>
            <a:picLocks noChangeAspect="1"/>
          </p:cNvPicPr>
          <p:nvPr/>
        </p:nvPicPr>
        <p:blipFill>
          <a:blip r:embed="rId4"/>
          <a:stretch>
            <a:fillRect/>
          </a:stretch>
        </p:blipFill>
        <p:spPr>
          <a:xfrm>
            <a:off x="1214454" y="3117703"/>
            <a:ext cx="1994911" cy="1122137"/>
          </a:xfrm>
          <a:prstGeom prst="rect">
            <a:avLst/>
          </a:prstGeom>
        </p:spPr>
      </p:pic>
      <p:pic>
        <p:nvPicPr>
          <p:cNvPr id="7" name="図 6">
            <a:extLst>
              <a:ext uri="{FF2B5EF4-FFF2-40B4-BE49-F238E27FC236}">
                <a16:creationId xmlns:a16="http://schemas.microsoft.com/office/drawing/2014/main" id="{5CD3BCA7-7118-C9DF-E75A-CBBB214BB121}"/>
              </a:ext>
            </a:extLst>
          </p:cNvPr>
          <p:cNvPicPr>
            <a:picLocks noChangeAspect="1"/>
          </p:cNvPicPr>
          <p:nvPr/>
        </p:nvPicPr>
        <p:blipFill>
          <a:blip r:embed="rId5"/>
          <a:stretch>
            <a:fillRect/>
          </a:stretch>
        </p:blipFill>
        <p:spPr>
          <a:xfrm>
            <a:off x="1214454" y="4323832"/>
            <a:ext cx="1994911" cy="1122137"/>
          </a:xfrm>
          <a:prstGeom prst="rect">
            <a:avLst/>
          </a:prstGeom>
        </p:spPr>
      </p:pic>
      <p:sp>
        <p:nvSpPr>
          <p:cNvPr id="3" name="正方形/長方形 2">
            <a:extLst>
              <a:ext uri="{FF2B5EF4-FFF2-40B4-BE49-F238E27FC236}">
                <a16:creationId xmlns:a16="http://schemas.microsoft.com/office/drawing/2014/main" id="{FA5D677F-6098-9274-2679-E81E6FE6A8E9}"/>
              </a:ext>
            </a:extLst>
          </p:cNvPr>
          <p:cNvSpPr/>
          <p:nvPr/>
        </p:nvSpPr>
        <p:spPr>
          <a:xfrm>
            <a:off x="6159500" y="2598407"/>
            <a:ext cx="3376208" cy="444269"/>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ja-JP" sz="1050" dirty="0">
                <a:solidFill>
                  <a:schemeClr val="tx1"/>
                </a:solidFill>
                <a:latin typeface="Meiryo UI" panose="020B0604030504040204" pitchFamily="50" charset="-128"/>
                <a:ea typeface="Meiryo UI" panose="020B0604030504040204" pitchFamily="50" charset="-128"/>
              </a:rPr>
              <a:t>AI</a:t>
            </a:r>
            <a:r>
              <a:rPr lang="ja-JP" altLang="en-US" sz="1050" dirty="0">
                <a:solidFill>
                  <a:schemeClr val="tx1"/>
                </a:solidFill>
                <a:latin typeface="Meiryo UI" panose="020B0604030504040204" pitchFamily="50" charset="-128"/>
                <a:ea typeface="Meiryo UI" panose="020B0604030504040204" pitchFamily="50" charset="-128"/>
              </a:rPr>
              <a:t>・データの時代に、それらを人間の感性・素晴らしさの味わい方にどう組み合わせて活用しうるかの観点も学べるパート。</a:t>
            </a:r>
            <a:endParaRPr lang="en-US" altLang="ja-JP" sz="1050" dirty="0">
              <a:solidFill>
                <a:schemeClr val="tx1"/>
              </a:solidFill>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7DD518E2-0884-3A31-2573-27FF120C629C}"/>
              </a:ext>
            </a:extLst>
          </p:cNvPr>
          <p:cNvSpPr/>
          <p:nvPr/>
        </p:nvSpPr>
        <p:spPr>
          <a:xfrm>
            <a:off x="6197600" y="4920211"/>
            <a:ext cx="3376208" cy="511867"/>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050" dirty="0">
                <a:solidFill>
                  <a:schemeClr val="tx1"/>
                </a:solidFill>
                <a:latin typeface="Meiryo UI" panose="020B0604030504040204" pitchFamily="50" charset="-128"/>
                <a:ea typeface="Meiryo UI" panose="020B0604030504040204" pitchFamily="50" charset="-128"/>
              </a:rPr>
              <a:t>地球の色という、一般の生徒でも興味を持ちやすいテーマから入り、衛星の降水データの役割や、水や雲の大切さ、日本の豊かさの再発見につなげていく。</a:t>
            </a:r>
            <a:endParaRPr lang="en-US" altLang="ja-JP" sz="105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239617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93751C-C1BF-FF66-81DB-788DD062EABC}"/>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6A7F731D-CB22-3E7E-3166-17B9E7C6E486}"/>
              </a:ext>
            </a:extLst>
          </p:cNvPr>
          <p:cNvGraphicFramePr>
            <a:graphicFrameLocks noGrp="1"/>
          </p:cNvGraphicFramePr>
          <p:nvPr>
            <p:extLst>
              <p:ext uri="{D42A27DB-BD31-4B8C-83A1-F6EECF244321}">
                <p14:modId xmlns:p14="http://schemas.microsoft.com/office/powerpoint/2010/main" val="670794570"/>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地球にある色んな色</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まずは、青や白。これはイメージつくよね。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緑。これは、ブラジルのアマゾン川のあたりのジャングルの緑です。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赤もありますね。砂漠の赤。</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夜景を見れば黄色もあります。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雲が覆うと真っ白に。</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0E0324AA-A6E1-8447-DB89-BE52A4713D8E}"/>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:31</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A0A9023A-206D-8CDF-1640-C28665A401DD}"/>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22</a:t>
            </a:r>
            <a:endParaRPr kumimoji="1" lang="ja-JP" altLang="en-US"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E47BD216-38FB-54E0-35EC-5BB38EFECF01}"/>
              </a:ext>
            </a:extLst>
          </p:cNvPr>
          <p:cNvPicPr>
            <a:picLocks noChangeAspect="1"/>
          </p:cNvPicPr>
          <p:nvPr/>
        </p:nvPicPr>
        <p:blipFill>
          <a:blip r:embed="rId2"/>
          <a:stretch>
            <a:fillRect/>
          </a:stretch>
        </p:blipFill>
        <p:spPr>
          <a:xfrm>
            <a:off x="1277206" y="2015144"/>
            <a:ext cx="1899655" cy="1068556"/>
          </a:xfrm>
          <a:prstGeom prst="rect">
            <a:avLst/>
          </a:prstGeom>
        </p:spPr>
      </p:pic>
      <p:pic>
        <p:nvPicPr>
          <p:cNvPr id="10" name="図 9">
            <a:extLst>
              <a:ext uri="{FF2B5EF4-FFF2-40B4-BE49-F238E27FC236}">
                <a16:creationId xmlns:a16="http://schemas.microsoft.com/office/drawing/2014/main" id="{6398BB6C-75F8-0F21-6391-6833B520BE1E}"/>
              </a:ext>
            </a:extLst>
          </p:cNvPr>
          <p:cNvPicPr>
            <a:picLocks noChangeAspect="1"/>
          </p:cNvPicPr>
          <p:nvPr/>
        </p:nvPicPr>
        <p:blipFill>
          <a:blip r:embed="rId3"/>
          <a:stretch>
            <a:fillRect/>
          </a:stretch>
        </p:blipFill>
        <p:spPr>
          <a:xfrm>
            <a:off x="1277206" y="3157510"/>
            <a:ext cx="1899655" cy="1068556"/>
          </a:xfrm>
          <a:prstGeom prst="rect">
            <a:avLst/>
          </a:prstGeom>
        </p:spPr>
      </p:pic>
      <p:pic>
        <p:nvPicPr>
          <p:cNvPr id="11" name="図 10">
            <a:extLst>
              <a:ext uri="{FF2B5EF4-FFF2-40B4-BE49-F238E27FC236}">
                <a16:creationId xmlns:a16="http://schemas.microsoft.com/office/drawing/2014/main" id="{77664D6C-CB27-DED0-41BB-C465B23ABBA9}"/>
              </a:ext>
            </a:extLst>
          </p:cNvPr>
          <p:cNvPicPr>
            <a:picLocks noChangeAspect="1"/>
          </p:cNvPicPr>
          <p:nvPr/>
        </p:nvPicPr>
        <p:blipFill>
          <a:blip r:embed="rId4"/>
          <a:stretch>
            <a:fillRect/>
          </a:stretch>
        </p:blipFill>
        <p:spPr>
          <a:xfrm>
            <a:off x="1277206" y="4299877"/>
            <a:ext cx="1899655" cy="1068556"/>
          </a:xfrm>
          <a:prstGeom prst="rect">
            <a:avLst/>
          </a:prstGeom>
        </p:spPr>
      </p:pic>
      <p:pic>
        <p:nvPicPr>
          <p:cNvPr id="13" name="図 12">
            <a:extLst>
              <a:ext uri="{FF2B5EF4-FFF2-40B4-BE49-F238E27FC236}">
                <a16:creationId xmlns:a16="http://schemas.microsoft.com/office/drawing/2014/main" id="{82D5CA5E-B2E8-07AC-11A9-25C5A2F05DD0}"/>
              </a:ext>
            </a:extLst>
          </p:cNvPr>
          <p:cNvPicPr>
            <a:picLocks noChangeAspect="1"/>
          </p:cNvPicPr>
          <p:nvPr/>
        </p:nvPicPr>
        <p:blipFill>
          <a:blip r:embed="rId5"/>
          <a:stretch>
            <a:fillRect/>
          </a:stretch>
        </p:blipFill>
        <p:spPr>
          <a:xfrm>
            <a:off x="1277206" y="5442244"/>
            <a:ext cx="1899655" cy="1068556"/>
          </a:xfrm>
          <a:prstGeom prst="rect">
            <a:avLst/>
          </a:prstGeom>
        </p:spPr>
      </p:pic>
      <p:pic>
        <p:nvPicPr>
          <p:cNvPr id="14" name="図 13">
            <a:extLst>
              <a:ext uri="{FF2B5EF4-FFF2-40B4-BE49-F238E27FC236}">
                <a16:creationId xmlns:a16="http://schemas.microsoft.com/office/drawing/2014/main" id="{19349586-4D0C-2216-9D6C-4A4285DD879A}"/>
              </a:ext>
            </a:extLst>
          </p:cNvPr>
          <p:cNvPicPr>
            <a:picLocks noChangeAspect="1"/>
          </p:cNvPicPr>
          <p:nvPr/>
        </p:nvPicPr>
        <p:blipFill>
          <a:blip r:embed="rId6"/>
          <a:stretch>
            <a:fillRect/>
          </a:stretch>
        </p:blipFill>
        <p:spPr>
          <a:xfrm>
            <a:off x="1277206" y="817884"/>
            <a:ext cx="1994910" cy="1122137"/>
          </a:xfrm>
          <a:prstGeom prst="rect">
            <a:avLst/>
          </a:prstGeom>
        </p:spPr>
      </p:pic>
    </p:spTree>
    <p:extLst>
      <p:ext uri="{BB962C8B-B14F-4D97-AF65-F5344CB8AC3E}">
        <p14:creationId xmlns:p14="http://schemas.microsoft.com/office/powerpoint/2010/main" val="42936527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DD63E-2898-0EAA-A8F9-FE7B71608873}"/>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B955CF32-7893-7D1F-B88D-5801AB2226EB}"/>
              </a:ext>
            </a:extLst>
          </p:cNvPr>
          <p:cNvGraphicFramePr>
            <a:graphicFrameLocks noGrp="1"/>
          </p:cNvGraphicFramePr>
          <p:nvPr>
            <p:extLst>
              <p:ext uri="{D42A27DB-BD31-4B8C-83A1-F6EECF244321}">
                <p14:modId xmlns:p14="http://schemas.microsoft.com/office/powerpoint/2010/main" val="1131158460"/>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地球にある色んな色</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こうした色の違いはなぜ生まれるかを考えてみましょう。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雲はどうやってできるかわかりますか？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理科で習ったと思うけれど、水分をふくむ空気が、空に上がって冷えると粒になって、白い雲ができます。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ここで、水の青や、雲の白ができますね。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雲ができると、雨が降り、地面に植物が生えてきます。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そうすると緑色ができます。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寒いところだったら、雪が降り、白い雪景色になります。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でも、逆に雲がなかったら、雨が降らず、植物も育たないので、地面の色になります。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赤や茶色ですね。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こんな風に、地球の表面の色の違いは、水があるかどうかで変わる、というわけです。</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85855EE5-00AA-F2EE-30D3-7509F4D5437C}"/>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:32</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49D98F1F-E256-92BF-B00C-FF241C056E38}"/>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23</a:t>
            </a:r>
            <a:endParaRPr kumimoji="1" lang="ja-JP" altLang="en-US" dirty="0">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D8A472BE-3493-60A3-F6F3-7799B1357D0B}"/>
              </a:ext>
            </a:extLst>
          </p:cNvPr>
          <p:cNvPicPr>
            <a:picLocks noChangeAspect="1"/>
          </p:cNvPicPr>
          <p:nvPr/>
        </p:nvPicPr>
        <p:blipFill>
          <a:blip r:embed="rId2"/>
          <a:stretch>
            <a:fillRect/>
          </a:stretch>
        </p:blipFill>
        <p:spPr>
          <a:xfrm>
            <a:off x="1205489" y="706282"/>
            <a:ext cx="2021805" cy="1137265"/>
          </a:xfrm>
          <a:prstGeom prst="rect">
            <a:avLst/>
          </a:prstGeom>
        </p:spPr>
      </p:pic>
      <p:pic>
        <p:nvPicPr>
          <p:cNvPr id="16" name="図 15">
            <a:extLst>
              <a:ext uri="{FF2B5EF4-FFF2-40B4-BE49-F238E27FC236}">
                <a16:creationId xmlns:a16="http://schemas.microsoft.com/office/drawing/2014/main" id="{60011087-4DF6-BC41-2F88-E2004B68F322}"/>
              </a:ext>
            </a:extLst>
          </p:cNvPr>
          <p:cNvPicPr>
            <a:picLocks noChangeAspect="1"/>
          </p:cNvPicPr>
          <p:nvPr/>
        </p:nvPicPr>
        <p:blipFill>
          <a:blip r:embed="rId3"/>
          <a:stretch>
            <a:fillRect/>
          </a:stretch>
        </p:blipFill>
        <p:spPr>
          <a:xfrm>
            <a:off x="1205489" y="1911574"/>
            <a:ext cx="2021805" cy="1137265"/>
          </a:xfrm>
          <a:prstGeom prst="rect">
            <a:avLst/>
          </a:prstGeom>
        </p:spPr>
      </p:pic>
      <p:pic>
        <p:nvPicPr>
          <p:cNvPr id="17" name="図 16">
            <a:extLst>
              <a:ext uri="{FF2B5EF4-FFF2-40B4-BE49-F238E27FC236}">
                <a16:creationId xmlns:a16="http://schemas.microsoft.com/office/drawing/2014/main" id="{2003EF0B-25CB-D2B0-13CD-E56796C7640E}"/>
              </a:ext>
            </a:extLst>
          </p:cNvPr>
          <p:cNvPicPr>
            <a:picLocks noChangeAspect="1"/>
          </p:cNvPicPr>
          <p:nvPr/>
        </p:nvPicPr>
        <p:blipFill>
          <a:blip r:embed="rId4"/>
          <a:stretch>
            <a:fillRect/>
          </a:stretch>
        </p:blipFill>
        <p:spPr>
          <a:xfrm>
            <a:off x="1205489" y="3116866"/>
            <a:ext cx="2021805" cy="1137265"/>
          </a:xfrm>
          <a:prstGeom prst="rect">
            <a:avLst/>
          </a:prstGeom>
        </p:spPr>
      </p:pic>
      <p:pic>
        <p:nvPicPr>
          <p:cNvPr id="18" name="図 17">
            <a:extLst>
              <a:ext uri="{FF2B5EF4-FFF2-40B4-BE49-F238E27FC236}">
                <a16:creationId xmlns:a16="http://schemas.microsoft.com/office/drawing/2014/main" id="{7E9777E8-A65C-DC89-E286-4053E8221B6B}"/>
              </a:ext>
            </a:extLst>
          </p:cNvPr>
          <p:cNvPicPr>
            <a:picLocks noChangeAspect="1"/>
          </p:cNvPicPr>
          <p:nvPr/>
        </p:nvPicPr>
        <p:blipFill>
          <a:blip r:embed="rId5"/>
          <a:stretch>
            <a:fillRect/>
          </a:stretch>
        </p:blipFill>
        <p:spPr>
          <a:xfrm>
            <a:off x="1205488" y="4322158"/>
            <a:ext cx="2021804" cy="1137265"/>
          </a:xfrm>
          <a:prstGeom prst="rect">
            <a:avLst/>
          </a:prstGeom>
        </p:spPr>
      </p:pic>
      <p:pic>
        <p:nvPicPr>
          <p:cNvPr id="19" name="図 18">
            <a:extLst>
              <a:ext uri="{FF2B5EF4-FFF2-40B4-BE49-F238E27FC236}">
                <a16:creationId xmlns:a16="http://schemas.microsoft.com/office/drawing/2014/main" id="{F7AE8067-6E55-3EB5-47CE-A1DC5DDC8B27}"/>
              </a:ext>
            </a:extLst>
          </p:cNvPr>
          <p:cNvPicPr>
            <a:picLocks noChangeAspect="1"/>
          </p:cNvPicPr>
          <p:nvPr/>
        </p:nvPicPr>
        <p:blipFill>
          <a:blip r:embed="rId6"/>
          <a:stretch>
            <a:fillRect/>
          </a:stretch>
        </p:blipFill>
        <p:spPr>
          <a:xfrm>
            <a:off x="1205488" y="5555977"/>
            <a:ext cx="2021804" cy="1137265"/>
          </a:xfrm>
          <a:prstGeom prst="rect">
            <a:avLst/>
          </a:prstGeom>
        </p:spPr>
      </p:pic>
    </p:spTree>
    <p:extLst>
      <p:ext uri="{BB962C8B-B14F-4D97-AF65-F5344CB8AC3E}">
        <p14:creationId xmlns:p14="http://schemas.microsoft.com/office/powerpoint/2010/main" val="40353117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DADAA5-6960-56CB-BC32-544A6FAA08CD}"/>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4D7DB98E-8A44-CF7C-DA97-BC69FD5E60CB}"/>
              </a:ext>
            </a:extLst>
          </p:cNvPr>
          <p:cNvGraphicFramePr>
            <a:graphicFrameLocks noGrp="1"/>
          </p:cNvGraphicFramePr>
          <p:nvPr>
            <p:extLst>
              <p:ext uri="{D42A27DB-BD31-4B8C-83A1-F6EECF244321}">
                <p14:modId xmlns:p14="http://schemas.microsoft.com/office/powerpoint/2010/main" val="1610942581"/>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地球にある色んな色</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その水ですが、実は地球にはそんなにたくさん無いんです。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地球を左の大きさのボールだとすると、水の大きさは真ん中の丸くらい、その中の多くは海水で飲めないので、飲める水だとするとこれくらい。そのほとんどは北極や南極の氷なのですぐに使えません。近くの川や湖にある飲める水は、なんとこの鼻くそくらいの大きさなん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この限られた水ですが、地球では多いところがあったり、少ないところがある。この分布を人工衛星のデータで確認することができます。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これは、</a:t>
                      </a:r>
                      <a:r>
                        <a:rPr kumimoji="1" lang="en-US" altLang="ja-JP" sz="1100" dirty="0">
                          <a:latin typeface="BIZ UDPゴシック" panose="020B0400000000000000" pitchFamily="50" charset="-128"/>
                          <a:ea typeface="BIZ UDPゴシック" panose="020B0400000000000000" pitchFamily="50" charset="-128"/>
                        </a:rPr>
                        <a:t>JAXA</a:t>
                      </a:r>
                      <a:r>
                        <a:rPr kumimoji="1" lang="ja-JP" altLang="en-US" sz="1100" dirty="0">
                          <a:latin typeface="BIZ UDPゴシック" panose="020B0400000000000000" pitchFamily="50" charset="-128"/>
                          <a:ea typeface="BIZ UDPゴシック" panose="020B0400000000000000" pitchFamily="50" charset="-128"/>
                        </a:rPr>
                        <a:t>が提供している世界の雨や雪がどこで振っているかを示すマップです。「</a:t>
                      </a:r>
                      <a:r>
                        <a:rPr kumimoji="1" lang="en-US" altLang="ja-JP" sz="1100" dirty="0" err="1">
                          <a:latin typeface="BIZ UDPゴシック" panose="020B0400000000000000" pitchFamily="50" charset="-128"/>
                          <a:ea typeface="BIZ UDPゴシック" panose="020B0400000000000000" pitchFamily="50" charset="-128"/>
                        </a:rPr>
                        <a:t>GSMaP</a:t>
                      </a:r>
                      <a:r>
                        <a:rPr kumimoji="1" lang="en-US" altLang="ja-JP" sz="1100" dirty="0">
                          <a:latin typeface="BIZ UDPゴシック" panose="020B0400000000000000" pitchFamily="50" charset="-128"/>
                          <a:ea typeface="BIZ UDPゴシック" panose="020B0400000000000000" pitchFamily="50" charset="-128"/>
                        </a:rPr>
                        <a:t>: </a:t>
                      </a:r>
                      <a:r>
                        <a:rPr kumimoji="1" lang="ja-JP" altLang="en-US" sz="1100" dirty="0">
                          <a:latin typeface="BIZ UDPゴシック" panose="020B0400000000000000" pitchFamily="50" charset="-128"/>
                          <a:ea typeface="BIZ UDPゴシック" panose="020B0400000000000000" pitchFamily="50" charset="-128"/>
                        </a:rPr>
                        <a:t>ジーエスマップ」って言います。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赤や黄色のところは雨が多いところ。青や紫のところが弱いところです。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この雨マップを手がかりに、宇宙旅行に行った気分で、地球の見どころを巡っていきましょう。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このあたりの国、なんて名前かわかりますか？（生徒がオーストラリア！と答える。）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オーストラリア、青や紫なので雨がほとんど降らない国だとわかりますね。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オーストラリアを宇宙から見るとどんな色に見えるか。。。見てみましょう！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めちゃくちゃ赤いです！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オーストラリア、コアラやカンガルーで有名だけど、宇宙から見たら赤いって知らなかったよね。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オーストラリアの大地は鉄分が多くて、錆びた色で赤っぽく見えています。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ここから数枚続く、</a:t>
                      </a:r>
                      <a:r>
                        <a:rPr kumimoji="1" lang="en-US" altLang="ja-JP" sz="1100" dirty="0">
                          <a:latin typeface="BIZ UDPゴシック" panose="020B0400000000000000" pitchFamily="50" charset="-128"/>
                          <a:ea typeface="BIZ UDPゴシック" panose="020B0400000000000000" pitchFamily="50" charset="-128"/>
                        </a:rPr>
                        <a:t>Sony</a:t>
                      </a:r>
                      <a:r>
                        <a:rPr kumimoji="1" lang="ja-JP" altLang="en-US" sz="1100" dirty="0">
                          <a:latin typeface="BIZ UDPゴシック" panose="020B0400000000000000" pitchFamily="50" charset="-128"/>
                          <a:ea typeface="BIZ UDPゴシック" panose="020B0400000000000000" pitchFamily="50" charset="-128"/>
                        </a:rPr>
                        <a:t>クレジットの写真は、油井宇宙飛行士の撮影写真ではなく、ソニーの人工衛星「</a:t>
                      </a:r>
                      <a:r>
                        <a:rPr kumimoji="1" lang="en-US" altLang="ja-JP" sz="1100" dirty="0">
                          <a:latin typeface="BIZ UDPゴシック" panose="020B0400000000000000" pitchFamily="50" charset="-128"/>
                          <a:ea typeface="BIZ UDPゴシック" panose="020B0400000000000000" pitchFamily="50" charset="-128"/>
                        </a:rPr>
                        <a:t>EYE</a:t>
                      </a:r>
                      <a:r>
                        <a:rPr kumimoji="1" lang="ja-JP" altLang="en-US" sz="1100" dirty="0">
                          <a:latin typeface="BIZ UDPゴシック" panose="020B0400000000000000" pitchFamily="50" charset="-128"/>
                          <a:ea typeface="BIZ UDPゴシック" panose="020B0400000000000000" pitchFamily="50" charset="-128"/>
                        </a:rPr>
                        <a:t>」で撮影した写真を活用しています。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DEB3EF9D-8A93-5388-BD2B-7F17A1B56D15}"/>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:33</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F756A455-B63D-9BDB-2022-56D9275AE4E3}"/>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24</a:t>
            </a:r>
            <a:endParaRPr kumimoji="1" lang="ja-JP" altLang="en-US"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13853781-9FB9-21B4-3571-CBF91D003434}"/>
              </a:ext>
            </a:extLst>
          </p:cNvPr>
          <p:cNvPicPr>
            <a:picLocks noChangeAspect="1"/>
          </p:cNvPicPr>
          <p:nvPr/>
        </p:nvPicPr>
        <p:blipFill>
          <a:blip r:embed="rId2"/>
          <a:stretch>
            <a:fillRect/>
          </a:stretch>
        </p:blipFill>
        <p:spPr>
          <a:xfrm>
            <a:off x="1259277" y="706282"/>
            <a:ext cx="1963714" cy="1104589"/>
          </a:xfrm>
          <a:prstGeom prst="rect">
            <a:avLst/>
          </a:prstGeom>
        </p:spPr>
      </p:pic>
      <p:pic>
        <p:nvPicPr>
          <p:cNvPr id="3" name="図 2">
            <a:extLst>
              <a:ext uri="{FF2B5EF4-FFF2-40B4-BE49-F238E27FC236}">
                <a16:creationId xmlns:a16="http://schemas.microsoft.com/office/drawing/2014/main" id="{F9C448EB-A787-3DCE-CE5A-C0A0BB57D61F}"/>
              </a:ext>
            </a:extLst>
          </p:cNvPr>
          <p:cNvPicPr>
            <a:picLocks noChangeAspect="1"/>
          </p:cNvPicPr>
          <p:nvPr/>
        </p:nvPicPr>
        <p:blipFill>
          <a:blip r:embed="rId3"/>
          <a:stretch>
            <a:fillRect/>
          </a:stretch>
        </p:blipFill>
        <p:spPr>
          <a:xfrm>
            <a:off x="1259277" y="1893646"/>
            <a:ext cx="1963714" cy="1104589"/>
          </a:xfrm>
          <a:prstGeom prst="rect">
            <a:avLst/>
          </a:prstGeom>
        </p:spPr>
      </p:pic>
      <p:pic>
        <p:nvPicPr>
          <p:cNvPr id="4" name="図 3">
            <a:extLst>
              <a:ext uri="{FF2B5EF4-FFF2-40B4-BE49-F238E27FC236}">
                <a16:creationId xmlns:a16="http://schemas.microsoft.com/office/drawing/2014/main" id="{3BDDE98E-E322-FA94-0709-017F79EB6A4E}"/>
              </a:ext>
            </a:extLst>
          </p:cNvPr>
          <p:cNvPicPr>
            <a:picLocks noChangeAspect="1"/>
          </p:cNvPicPr>
          <p:nvPr/>
        </p:nvPicPr>
        <p:blipFill>
          <a:blip r:embed="rId4"/>
          <a:stretch>
            <a:fillRect/>
          </a:stretch>
        </p:blipFill>
        <p:spPr>
          <a:xfrm>
            <a:off x="1259277" y="3059372"/>
            <a:ext cx="1963716" cy="1104590"/>
          </a:xfrm>
          <a:prstGeom prst="rect">
            <a:avLst/>
          </a:prstGeom>
        </p:spPr>
      </p:pic>
      <p:pic>
        <p:nvPicPr>
          <p:cNvPr id="6" name="図 5">
            <a:extLst>
              <a:ext uri="{FF2B5EF4-FFF2-40B4-BE49-F238E27FC236}">
                <a16:creationId xmlns:a16="http://schemas.microsoft.com/office/drawing/2014/main" id="{27654471-0F52-A11C-0E20-156BAB5CA9CE}"/>
              </a:ext>
            </a:extLst>
          </p:cNvPr>
          <p:cNvPicPr>
            <a:picLocks noChangeAspect="1"/>
          </p:cNvPicPr>
          <p:nvPr/>
        </p:nvPicPr>
        <p:blipFill>
          <a:blip r:embed="rId5"/>
          <a:stretch>
            <a:fillRect/>
          </a:stretch>
        </p:blipFill>
        <p:spPr>
          <a:xfrm>
            <a:off x="1259277" y="4246736"/>
            <a:ext cx="1963714" cy="1104589"/>
          </a:xfrm>
          <a:prstGeom prst="rect">
            <a:avLst/>
          </a:prstGeom>
        </p:spPr>
      </p:pic>
      <p:pic>
        <p:nvPicPr>
          <p:cNvPr id="7" name="図 6">
            <a:extLst>
              <a:ext uri="{FF2B5EF4-FFF2-40B4-BE49-F238E27FC236}">
                <a16:creationId xmlns:a16="http://schemas.microsoft.com/office/drawing/2014/main" id="{B98F78B2-3177-8169-4B67-E7454F574C5E}"/>
              </a:ext>
            </a:extLst>
          </p:cNvPr>
          <p:cNvPicPr>
            <a:picLocks noChangeAspect="1"/>
          </p:cNvPicPr>
          <p:nvPr/>
        </p:nvPicPr>
        <p:blipFill>
          <a:blip r:embed="rId6"/>
          <a:stretch>
            <a:fillRect/>
          </a:stretch>
        </p:blipFill>
        <p:spPr>
          <a:xfrm>
            <a:off x="1259277" y="5465231"/>
            <a:ext cx="1963714" cy="1104589"/>
          </a:xfrm>
          <a:prstGeom prst="rect">
            <a:avLst/>
          </a:prstGeom>
        </p:spPr>
      </p:pic>
    </p:spTree>
    <p:extLst>
      <p:ext uri="{BB962C8B-B14F-4D97-AF65-F5344CB8AC3E}">
        <p14:creationId xmlns:p14="http://schemas.microsoft.com/office/powerpoint/2010/main" val="16630406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56D38-E6BA-006B-5D93-60F7679E0B5C}"/>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4905760D-E50F-A2CF-D1BF-7DBF87E77CAB}"/>
              </a:ext>
            </a:extLst>
          </p:cNvPr>
          <p:cNvGraphicFramePr>
            <a:graphicFrameLocks noGrp="1"/>
          </p:cNvGraphicFramePr>
          <p:nvPr>
            <p:extLst>
              <p:ext uri="{D42A27DB-BD31-4B8C-83A1-F6EECF244321}">
                <p14:modId xmlns:p14="http://schemas.microsoft.com/office/powerpoint/2010/main" val="30167467"/>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地球にある色んな色</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次に、この部分。ここも青や紫なので雨が少ないところです。アフリカの北の部分、ここは何が広がっているかわかりますか？（生徒たち、「サハラ砂漠」と答える。わからなければ、世界最大の砂漠、とヒント。）</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そうです。サハラ砂漠です。衛星の雨のデータからもこの辺が砂漠っぽいのがよくわかりますね。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では、宇宙から撮影した写真を見てみましょう。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ドン！</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地球じゃなくて、火星みたいな見た目だよね。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地上では、ラクダさんがいるような景色です。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次は、こちら。アメリカって緑豊かなイメージがあるかもしれないけれど、西の方はこんな風に雨が少ないです。カジノで有名なラスベガスとかあるあたりです。見てみましょう。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ドン！</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ここも茶色や赤い世界が広がっています。</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4028BB8C-A7FB-65A6-9A84-81279C4851D9}"/>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:34</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B48A6F41-A27F-F912-6CEE-5B2069A1D24A}"/>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25</a:t>
            </a:r>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D8D4BB3A-F9B1-BD3C-7767-50AB8A6A2236}"/>
              </a:ext>
            </a:extLst>
          </p:cNvPr>
          <p:cNvPicPr>
            <a:picLocks noChangeAspect="1"/>
          </p:cNvPicPr>
          <p:nvPr/>
        </p:nvPicPr>
        <p:blipFill>
          <a:blip r:embed="rId2"/>
          <a:stretch>
            <a:fillRect/>
          </a:stretch>
        </p:blipFill>
        <p:spPr>
          <a:xfrm>
            <a:off x="1277206" y="706282"/>
            <a:ext cx="1923194" cy="1081797"/>
          </a:xfrm>
          <a:prstGeom prst="rect">
            <a:avLst/>
          </a:prstGeom>
        </p:spPr>
      </p:pic>
      <p:pic>
        <p:nvPicPr>
          <p:cNvPr id="10" name="図 9">
            <a:extLst>
              <a:ext uri="{FF2B5EF4-FFF2-40B4-BE49-F238E27FC236}">
                <a16:creationId xmlns:a16="http://schemas.microsoft.com/office/drawing/2014/main" id="{2994B095-A005-BB1A-F554-5EE0234FBA87}"/>
              </a:ext>
            </a:extLst>
          </p:cNvPr>
          <p:cNvPicPr>
            <a:picLocks noChangeAspect="1"/>
          </p:cNvPicPr>
          <p:nvPr/>
        </p:nvPicPr>
        <p:blipFill>
          <a:blip r:embed="rId3"/>
          <a:stretch>
            <a:fillRect/>
          </a:stretch>
        </p:blipFill>
        <p:spPr>
          <a:xfrm>
            <a:off x="1277206" y="1884680"/>
            <a:ext cx="1923194" cy="1081797"/>
          </a:xfrm>
          <a:prstGeom prst="rect">
            <a:avLst/>
          </a:prstGeom>
        </p:spPr>
      </p:pic>
      <p:pic>
        <p:nvPicPr>
          <p:cNvPr id="11" name="図 10">
            <a:extLst>
              <a:ext uri="{FF2B5EF4-FFF2-40B4-BE49-F238E27FC236}">
                <a16:creationId xmlns:a16="http://schemas.microsoft.com/office/drawing/2014/main" id="{FCCF3702-3392-FBE2-8699-39963BD0FE22}"/>
              </a:ext>
            </a:extLst>
          </p:cNvPr>
          <p:cNvPicPr>
            <a:picLocks noChangeAspect="1"/>
          </p:cNvPicPr>
          <p:nvPr/>
        </p:nvPicPr>
        <p:blipFill>
          <a:blip r:embed="rId4"/>
          <a:stretch>
            <a:fillRect/>
          </a:stretch>
        </p:blipFill>
        <p:spPr>
          <a:xfrm>
            <a:off x="1277206" y="3059372"/>
            <a:ext cx="1923196" cy="1081798"/>
          </a:xfrm>
          <a:prstGeom prst="rect">
            <a:avLst/>
          </a:prstGeom>
        </p:spPr>
      </p:pic>
      <p:pic>
        <p:nvPicPr>
          <p:cNvPr id="13" name="図 12">
            <a:extLst>
              <a:ext uri="{FF2B5EF4-FFF2-40B4-BE49-F238E27FC236}">
                <a16:creationId xmlns:a16="http://schemas.microsoft.com/office/drawing/2014/main" id="{D14629F0-653D-8EE9-5047-0574A13997A4}"/>
              </a:ext>
            </a:extLst>
          </p:cNvPr>
          <p:cNvPicPr>
            <a:picLocks noChangeAspect="1"/>
          </p:cNvPicPr>
          <p:nvPr/>
        </p:nvPicPr>
        <p:blipFill>
          <a:blip r:embed="rId5"/>
          <a:stretch>
            <a:fillRect/>
          </a:stretch>
        </p:blipFill>
        <p:spPr>
          <a:xfrm>
            <a:off x="1277206" y="4234065"/>
            <a:ext cx="1923196" cy="1081798"/>
          </a:xfrm>
          <a:prstGeom prst="rect">
            <a:avLst/>
          </a:prstGeom>
        </p:spPr>
      </p:pic>
      <p:pic>
        <p:nvPicPr>
          <p:cNvPr id="14" name="図 13">
            <a:extLst>
              <a:ext uri="{FF2B5EF4-FFF2-40B4-BE49-F238E27FC236}">
                <a16:creationId xmlns:a16="http://schemas.microsoft.com/office/drawing/2014/main" id="{691EAA4B-A988-9B0B-5CE1-586CC0F359C3}"/>
              </a:ext>
            </a:extLst>
          </p:cNvPr>
          <p:cNvPicPr>
            <a:picLocks noChangeAspect="1"/>
          </p:cNvPicPr>
          <p:nvPr/>
        </p:nvPicPr>
        <p:blipFill>
          <a:blip r:embed="rId6"/>
          <a:stretch>
            <a:fillRect/>
          </a:stretch>
        </p:blipFill>
        <p:spPr>
          <a:xfrm>
            <a:off x="1277204" y="5406870"/>
            <a:ext cx="1923196" cy="1081798"/>
          </a:xfrm>
          <a:prstGeom prst="rect">
            <a:avLst/>
          </a:prstGeom>
        </p:spPr>
      </p:pic>
    </p:spTree>
    <p:extLst>
      <p:ext uri="{BB962C8B-B14F-4D97-AF65-F5344CB8AC3E}">
        <p14:creationId xmlns:p14="http://schemas.microsoft.com/office/powerpoint/2010/main" val="11570236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99EDB6-ADEF-33AA-7A05-653BA4675F03}"/>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893C11BD-8CCC-B866-6737-48CB064C5A55}"/>
              </a:ext>
            </a:extLst>
          </p:cNvPr>
          <p:cNvGraphicFramePr>
            <a:graphicFrameLocks noGrp="1"/>
          </p:cNvGraphicFramePr>
          <p:nvPr>
            <p:extLst>
              <p:ext uri="{D42A27DB-BD31-4B8C-83A1-F6EECF244321}">
                <p14:modId xmlns:p14="http://schemas.microsoft.com/office/powerpoint/2010/main" val="254853842"/>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地球にある色んな色</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有名な世界遺産の「グランドキャニオン」が広がっているような場所です。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ここから少し南に行くと、雨が増えてきて、少しずつ緑が見えてきます。左下の部分など。</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そうした中で、この四角で囲った部分を見ると、茶色い大地の中に、緑色のつぶつぶが広がっているのがわかりますか？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拡大するとこんな感じ。雨が降らないので、地下水をくみ上げて畑にしているんです。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地下水がくるくるまわるスプリンクラーで丸く飛ばされるので、まるい畑になっているのが宇宙から見えています。雨が少ないところではこうやって農業をしているんだけど、地下水を使いすぎると農業ができなくなってしま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次にこの辺、インドの北側、世界で一番高い山エベレストのある、ヒマラヤ山脈のあたりです。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こちらは、左側が南で右側が北。真ん中にヒマラヤ山脈が上下に走っています。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左側は海から湿った空気が入って雨が降るから緑だけど、右側はヒマラヤ山脈でブロックされて雨が降らなくて茶色になっています。山脈が空気をブロックしているのがよくわかるよね。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80FC7305-227B-83A1-D045-1B86FE14CAC4}"/>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:35</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EADCF87D-A3B7-CB22-F0C2-BF70C634681F}"/>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lang="en-US" altLang="ja-JP" dirty="0">
                <a:latin typeface="Meiryo UI" panose="020B0604030504040204" pitchFamily="50" charset="-128"/>
                <a:ea typeface="Meiryo UI" panose="020B0604030504040204" pitchFamily="50" charset="-128"/>
              </a:rPr>
              <a:t>26</a:t>
            </a:r>
            <a:endParaRPr kumimoji="1" lang="ja-JP" altLang="en-US"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9412738C-B522-EBE9-A4B9-E68A471FD04D}"/>
              </a:ext>
            </a:extLst>
          </p:cNvPr>
          <p:cNvPicPr>
            <a:picLocks noChangeAspect="1"/>
          </p:cNvPicPr>
          <p:nvPr/>
        </p:nvPicPr>
        <p:blipFill>
          <a:blip r:embed="rId2"/>
          <a:stretch>
            <a:fillRect/>
          </a:stretch>
        </p:blipFill>
        <p:spPr>
          <a:xfrm>
            <a:off x="1214454" y="706282"/>
            <a:ext cx="2027461" cy="1140447"/>
          </a:xfrm>
          <a:prstGeom prst="rect">
            <a:avLst/>
          </a:prstGeom>
        </p:spPr>
      </p:pic>
      <p:pic>
        <p:nvPicPr>
          <p:cNvPr id="3" name="図 2">
            <a:extLst>
              <a:ext uri="{FF2B5EF4-FFF2-40B4-BE49-F238E27FC236}">
                <a16:creationId xmlns:a16="http://schemas.microsoft.com/office/drawing/2014/main" id="{3C279B64-463A-7C11-8935-6D709202EBE7}"/>
              </a:ext>
            </a:extLst>
          </p:cNvPr>
          <p:cNvPicPr>
            <a:picLocks noChangeAspect="1"/>
          </p:cNvPicPr>
          <p:nvPr/>
        </p:nvPicPr>
        <p:blipFill>
          <a:blip r:embed="rId3"/>
          <a:stretch>
            <a:fillRect/>
          </a:stretch>
        </p:blipFill>
        <p:spPr>
          <a:xfrm>
            <a:off x="1214454" y="1938468"/>
            <a:ext cx="2027461" cy="1140447"/>
          </a:xfrm>
          <a:prstGeom prst="rect">
            <a:avLst/>
          </a:prstGeom>
        </p:spPr>
      </p:pic>
      <p:pic>
        <p:nvPicPr>
          <p:cNvPr id="4" name="図 3">
            <a:extLst>
              <a:ext uri="{FF2B5EF4-FFF2-40B4-BE49-F238E27FC236}">
                <a16:creationId xmlns:a16="http://schemas.microsoft.com/office/drawing/2014/main" id="{D529A5FF-A813-46F9-6A93-118E5338CCC2}"/>
              </a:ext>
            </a:extLst>
          </p:cNvPr>
          <p:cNvPicPr>
            <a:picLocks noChangeAspect="1"/>
          </p:cNvPicPr>
          <p:nvPr/>
        </p:nvPicPr>
        <p:blipFill>
          <a:blip r:embed="rId4"/>
          <a:stretch>
            <a:fillRect/>
          </a:stretch>
        </p:blipFill>
        <p:spPr>
          <a:xfrm>
            <a:off x="1214454" y="3183821"/>
            <a:ext cx="2027461" cy="1140447"/>
          </a:xfrm>
          <a:prstGeom prst="rect">
            <a:avLst/>
          </a:prstGeom>
        </p:spPr>
      </p:pic>
      <p:pic>
        <p:nvPicPr>
          <p:cNvPr id="6" name="図 5">
            <a:extLst>
              <a:ext uri="{FF2B5EF4-FFF2-40B4-BE49-F238E27FC236}">
                <a16:creationId xmlns:a16="http://schemas.microsoft.com/office/drawing/2014/main" id="{DEE3B7FC-9F19-ABD2-4376-57B8D03DA7B7}"/>
              </a:ext>
            </a:extLst>
          </p:cNvPr>
          <p:cNvPicPr>
            <a:picLocks noChangeAspect="1"/>
          </p:cNvPicPr>
          <p:nvPr/>
        </p:nvPicPr>
        <p:blipFill>
          <a:blip r:embed="rId5"/>
          <a:stretch>
            <a:fillRect/>
          </a:stretch>
        </p:blipFill>
        <p:spPr>
          <a:xfrm>
            <a:off x="1214454" y="4411244"/>
            <a:ext cx="2027461" cy="1140447"/>
          </a:xfrm>
          <a:prstGeom prst="rect">
            <a:avLst/>
          </a:prstGeom>
        </p:spPr>
      </p:pic>
      <p:pic>
        <p:nvPicPr>
          <p:cNvPr id="7" name="図 6">
            <a:extLst>
              <a:ext uri="{FF2B5EF4-FFF2-40B4-BE49-F238E27FC236}">
                <a16:creationId xmlns:a16="http://schemas.microsoft.com/office/drawing/2014/main" id="{2B4991D5-09AA-E7FB-8B56-CACC9636A0BC}"/>
              </a:ext>
            </a:extLst>
          </p:cNvPr>
          <p:cNvPicPr>
            <a:picLocks noChangeAspect="1"/>
          </p:cNvPicPr>
          <p:nvPr/>
        </p:nvPicPr>
        <p:blipFill>
          <a:blip r:embed="rId6"/>
          <a:stretch>
            <a:fillRect/>
          </a:stretch>
        </p:blipFill>
        <p:spPr>
          <a:xfrm>
            <a:off x="1214454" y="5585473"/>
            <a:ext cx="2027461" cy="1140447"/>
          </a:xfrm>
          <a:prstGeom prst="rect">
            <a:avLst/>
          </a:prstGeom>
        </p:spPr>
      </p:pic>
    </p:spTree>
    <p:extLst>
      <p:ext uri="{BB962C8B-B14F-4D97-AF65-F5344CB8AC3E}">
        <p14:creationId xmlns:p14="http://schemas.microsoft.com/office/powerpoint/2010/main" val="3733210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F4FBF-5062-7ABC-E8D0-4679FA719724}"/>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EF066667-1FCD-14D8-A36D-6E5AB8587CEC}"/>
              </a:ext>
            </a:extLst>
          </p:cNvPr>
          <p:cNvGraphicFramePr>
            <a:graphicFrameLocks noGrp="1"/>
          </p:cNvGraphicFramePr>
          <p:nvPr>
            <p:extLst>
              <p:ext uri="{D42A27DB-BD31-4B8C-83A1-F6EECF244321}">
                <p14:modId xmlns:p14="http://schemas.microsoft.com/office/powerpoint/2010/main" val="892339559"/>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地球にある色んな色</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右側の茶色い部分はチベットという地域だけど、こんな見た目。茶色い山にヒマラヤ山脈の雪解け水でできた湖が広がっています。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真ん中の白い部分はこんな感じ。</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ここまで、雨が少ない見どころを巡ってきました。</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では、日本はどんな感じか、見てみましょう。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日本は黄色とか緑なので、そこそこ雨が多い感じですね。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まずは、東日本。</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雲が多くて、緑色が広がってますね。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13C21C09-A39B-2A1E-FD4C-27657F8C3623}"/>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:36</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7492231F-1CF9-4D94-70DC-C31E96AC581B}"/>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lang="en-US" altLang="ja-JP" dirty="0">
                <a:latin typeface="Meiryo UI" panose="020B0604030504040204" pitchFamily="50" charset="-128"/>
                <a:ea typeface="Meiryo UI" panose="020B0604030504040204" pitchFamily="50" charset="-128"/>
              </a:rPr>
              <a:t>2</a:t>
            </a:r>
            <a:r>
              <a:rPr kumimoji="1" lang="en-US" altLang="ja-JP" dirty="0">
                <a:latin typeface="Meiryo UI" panose="020B0604030504040204" pitchFamily="50" charset="-128"/>
                <a:ea typeface="Meiryo UI" panose="020B0604030504040204" pitchFamily="50" charset="-128"/>
              </a:rPr>
              <a:t>7</a:t>
            </a:r>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E588911-34E4-525E-E6C0-AC17C61E4964}"/>
              </a:ext>
            </a:extLst>
          </p:cNvPr>
          <p:cNvPicPr>
            <a:picLocks noChangeAspect="1"/>
          </p:cNvPicPr>
          <p:nvPr/>
        </p:nvPicPr>
        <p:blipFill>
          <a:blip r:embed="rId2"/>
          <a:stretch>
            <a:fillRect/>
          </a:stretch>
        </p:blipFill>
        <p:spPr>
          <a:xfrm>
            <a:off x="1232383" y="706283"/>
            <a:ext cx="2003876" cy="1127180"/>
          </a:xfrm>
          <a:prstGeom prst="rect">
            <a:avLst/>
          </a:prstGeom>
        </p:spPr>
      </p:pic>
      <p:pic>
        <p:nvPicPr>
          <p:cNvPr id="10" name="図 9">
            <a:extLst>
              <a:ext uri="{FF2B5EF4-FFF2-40B4-BE49-F238E27FC236}">
                <a16:creationId xmlns:a16="http://schemas.microsoft.com/office/drawing/2014/main" id="{D7BD41DA-108C-A467-2856-6372AC9BE67C}"/>
              </a:ext>
            </a:extLst>
          </p:cNvPr>
          <p:cNvPicPr>
            <a:picLocks noChangeAspect="1"/>
          </p:cNvPicPr>
          <p:nvPr/>
        </p:nvPicPr>
        <p:blipFill>
          <a:blip r:embed="rId3"/>
          <a:stretch>
            <a:fillRect/>
          </a:stretch>
        </p:blipFill>
        <p:spPr>
          <a:xfrm>
            <a:off x="1232383" y="1929504"/>
            <a:ext cx="2003876" cy="1127180"/>
          </a:xfrm>
          <a:prstGeom prst="rect">
            <a:avLst/>
          </a:prstGeom>
        </p:spPr>
      </p:pic>
      <p:pic>
        <p:nvPicPr>
          <p:cNvPr id="11" name="図 10">
            <a:extLst>
              <a:ext uri="{FF2B5EF4-FFF2-40B4-BE49-F238E27FC236}">
                <a16:creationId xmlns:a16="http://schemas.microsoft.com/office/drawing/2014/main" id="{59F21CB7-2704-ED47-1D62-28EB80F43020}"/>
              </a:ext>
            </a:extLst>
          </p:cNvPr>
          <p:cNvPicPr>
            <a:picLocks noChangeAspect="1"/>
          </p:cNvPicPr>
          <p:nvPr/>
        </p:nvPicPr>
        <p:blipFill>
          <a:blip r:embed="rId4"/>
          <a:stretch>
            <a:fillRect/>
          </a:stretch>
        </p:blipFill>
        <p:spPr>
          <a:xfrm>
            <a:off x="1232383" y="3165813"/>
            <a:ext cx="2003876" cy="1127180"/>
          </a:xfrm>
          <a:prstGeom prst="rect">
            <a:avLst/>
          </a:prstGeom>
        </p:spPr>
      </p:pic>
      <p:pic>
        <p:nvPicPr>
          <p:cNvPr id="13" name="図 12">
            <a:extLst>
              <a:ext uri="{FF2B5EF4-FFF2-40B4-BE49-F238E27FC236}">
                <a16:creationId xmlns:a16="http://schemas.microsoft.com/office/drawing/2014/main" id="{2A188F11-A5E3-4B53-3165-864A4E7A39D2}"/>
              </a:ext>
            </a:extLst>
          </p:cNvPr>
          <p:cNvPicPr>
            <a:picLocks noChangeAspect="1"/>
          </p:cNvPicPr>
          <p:nvPr/>
        </p:nvPicPr>
        <p:blipFill>
          <a:blip r:embed="rId5"/>
          <a:stretch>
            <a:fillRect/>
          </a:stretch>
        </p:blipFill>
        <p:spPr>
          <a:xfrm>
            <a:off x="1228789" y="4402122"/>
            <a:ext cx="1980165" cy="1113843"/>
          </a:xfrm>
          <a:prstGeom prst="rect">
            <a:avLst/>
          </a:prstGeom>
        </p:spPr>
      </p:pic>
      <p:pic>
        <p:nvPicPr>
          <p:cNvPr id="14" name="図 13">
            <a:extLst>
              <a:ext uri="{FF2B5EF4-FFF2-40B4-BE49-F238E27FC236}">
                <a16:creationId xmlns:a16="http://schemas.microsoft.com/office/drawing/2014/main" id="{CE8AA4C4-8C3D-25D8-CA04-20ACEE77AA3B}"/>
              </a:ext>
            </a:extLst>
          </p:cNvPr>
          <p:cNvPicPr>
            <a:picLocks noChangeAspect="1"/>
          </p:cNvPicPr>
          <p:nvPr/>
        </p:nvPicPr>
        <p:blipFill>
          <a:blip r:embed="rId6"/>
          <a:stretch>
            <a:fillRect/>
          </a:stretch>
        </p:blipFill>
        <p:spPr>
          <a:xfrm>
            <a:off x="1228789" y="5575216"/>
            <a:ext cx="1980165" cy="1113843"/>
          </a:xfrm>
          <a:prstGeom prst="rect">
            <a:avLst/>
          </a:prstGeom>
        </p:spPr>
      </p:pic>
      <p:sp>
        <p:nvSpPr>
          <p:cNvPr id="2" name="正方形/長方形 1">
            <a:extLst>
              <a:ext uri="{FF2B5EF4-FFF2-40B4-BE49-F238E27FC236}">
                <a16:creationId xmlns:a16="http://schemas.microsoft.com/office/drawing/2014/main" id="{B27D0911-4F0F-B374-592F-ACAE9704C978}"/>
              </a:ext>
            </a:extLst>
          </p:cNvPr>
          <p:cNvSpPr/>
          <p:nvPr/>
        </p:nvSpPr>
        <p:spPr>
          <a:xfrm>
            <a:off x="6283262" y="3729403"/>
            <a:ext cx="3376208" cy="444269"/>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050" dirty="0">
                <a:solidFill>
                  <a:schemeClr val="tx1"/>
                </a:solidFill>
                <a:latin typeface="Meiryo UI" panose="020B0604030504040204" pitchFamily="50" charset="-128"/>
                <a:ea typeface="Meiryo UI" panose="020B0604030504040204" pitchFamily="50" charset="-128"/>
              </a:rPr>
              <a:t>降水量が少なく、赤茶けた大地を見た後に、日本を見て、第二部に見た時との感じ方の違いに気づかせる。</a:t>
            </a:r>
            <a:endParaRPr lang="en-US" altLang="ja-JP" sz="105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191273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BDDD9-894C-1AC9-7C66-C06FC94332ED}"/>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238FAE66-9660-D12A-C930-A8D79247000B}"/>
              </a:ext>
            </a:extLst>
          </p:cNvPr>
          <p:cNvGraphicFramePr>
            <a:graphicFrameLocks noGrp="1"/>
          </p:cNvGraphicFramePr>
          <p:nvPr>
            <p:extLst>
              <p:ext uri="{D42A27DB-BD31-4B8C-83A1-F6EECF244321}">
                <p14:modId xmlns:p14="http://schemas.microsoft.com/office/powerpoint/2010/main" val="2472949615"/>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地球にある色んな色</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そして本州、四国。</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さっきの赤茶けた大地に比べると雲が多いよね。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最後に九州。</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雲が多いと、晴れてなくてやだなぁと思うかもしれないけど、雲のおかげで雨が降って、緑豊かな国になっているのが、雨が少ない地域の見た目と比較するとよく分かったんじゃないかと思います。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衛星と人間の目の組み合わせの一つ目。地球の色は雨の量で決まるってことを衛星の降水データで見てきました。赤茶けた大地を見た後に日本の写真を見ると、第二部で見た時と感じ方も違ったよね。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過去の見た目</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二つ目は、「過去の見た目を衛星データで知って味わう」です。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宇宙旅行に行ったときに見れる景色は、その時の一瞬のものだけど、人工衛星は過去、定期的に撮影しているので、昔どうだったかを調べることができるんです。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地図で言うとこのあたり、カザフスタンやウズベキスタンっていう国のあたりを見てみましょう。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ここも青っぽいので雨が少ない地域です。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油井さんが</a:t>
                      </a:r>
                      <a:r>
                        <a:rPr kumimoji="1" lang="en-US" altLang="ja-JP" sz="1100" dirty="0">
                          <a:latin typeface="BIZ UDPゴシック" panose="020B0400000000000000" pitchFamily="50" charset="-128"/>
                          <a:ea typeface="BIZ UDPゴシック" panose="020B0400000000000000" pitchFamily="50" charset="-128"/>
                        </a:rPr>
                        <a:t>2025</a:t>
                      </a:r>
                      <a:r>
                        <a:rPr kumimoji="1" lang="ja-JP" altLang="en-US" sz="1100" dirty="0">
                          <a:latin typeface="BIZ UDPゴシック" panose="020B0400000000000000" pitchFamily="50" charset="-128"/>
                          <a:ea typeface="BIZ UDPゴシック" panose="020B0400000000000000" pitchFamily="50" charset="-128"/>
                        </a:rPr>
                        <a:t>年に撮影した写真がこちら。</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湖が写っているのがわかりますか？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「アラル海」という湖です。</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F0D0F37D-088E-3800-2137-0937576D479B}"/>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:37</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2AA87631-C6D5-2CEC-4876-66E245D1772F}"/>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28</a:t>
            </a:r>
            <a:endParaRPr kumimoji="1" lang="ja-JP" altLang="en-US"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412A74C4-594D-49BD-81DF-EA4B303D2AFF}"/>
              </a:ext>
            </a:extLst>
          </p:cNvPr>
          <p:cNvPicPr>
            <a:picLocks noChangeAspect="1"/>
          </p:cNvPicPr>
          <p:nvPr/>
        </p:nvPicPr>
        <p:blipFill>
          <a:blip r:embed="rId2"/>
          <a:stretch>
            <a:fillRect/>
          </a:stretch>
        </p:blipFill>
        <p:spPr>
          <a:xfrm>
            <a:off x="1232383" y="706283"/>
            <a:ext cx="1976982" cy="1112052"/>
          </a:xfrm>
          <a:prstGeom prst="rect">
            <a:avLst/>
          </a:prstGeom>
        </p:spPr>
      </p:pic>
      <p:pic>
        <p:nvPicPr>
          <p:cNvPr id="3" name="図 2">
            <a:extLst>
              <a:ext uri="{FF2B5EF4-FFF2-40B4-BE49-F238E27FC236}">
                <a16:creationId xmlns:a16="http://schemas.microsoft.com/office/drawing/2014/main" id="{FAEE84C8-43AD-A9A2-5F64-850852F86034}"/>
              </a:ext>
            </a:extLst>
          </p:cNvPr>
          <p:cNvPicPr>
            <a:picLocks noChangeAspect="1"/>
          </p:cNvPicPr>
          <p:nvPr/>
        </p:nvPicPr>
        <p:blipFill>
          <a:blip r:embed="rId3"/>
          <a:stretch>
            <a:fillRect/>
          </a:stretch>
        </p:blipFill>
        <p:spPr>
          <a:xfrm>
            <a:off x="1232383" y="1929505"/>
            <a:ext cx="1976981" cy="1112052"/>
          </a:xfrm>
          <a:prstGeom prst="rect">
            <a:avLst/>
          </a:prstGeom>
        </p:spPr>
      </p:pic>
      <p:pic>
        <p:nvPicPr>
          <p:cNvPr id="4" name="図 3">
            <a:extLst>
              <a:ext uri="{FF2B5EF4-FFF2-40B4-BE49-F238E27FC236}">
                <a16:creationId xmlns:a16="http://schemas.microsoft.com/office/drawing/2014/main" id="{E261FACB-C4FF-C98F-BC47-1C179DF00C30}"/>
              </a:ext>
            </a:extLst>
          </p:cNvPr>
          <p:cNvPicPr>
            <a:picLocks noChangeAspect="1"/>
          </p:cNvPicPr>
          <p:nvPr/>
        </p:nvPicPr>
        <p:blipFill>
          <a:blip r:embed="rId4"/>
          <a:stretch>
            <a:fillRect/>
          </a:stretch>
        </p:blipFill>
        <p:spPr>
          <a:xfrm>
            <a:off x="1232383" y="3152728"/>
            <a:ext cx="1976981" cy="1112052"/>
          </a:xfrm>
          <a:prstGeom prst="rect">
            <a:avLst/>
          </a:prstGeom>
        </p:spPr>
      </p:pic>
      <p:pic>
        <p:nvPicPr>
          <p:cNvPr id="6" name="図 5">
            <a:extLst>
              <a:ext uri="{FF2B5EF4-FFF2-40B4-BE49-F238E27FC236}">
                <a16:creationId xmlns:a16="http://schemas.microsoft.com/office/drawing/2014/main" id="{37E6A5F7-0AC1-62C7-2958-04286A9B8604}"/>
              </a:ext>
            </a:extLst>
          </p:cNvPr>
          <p:cNvPicPr>
            <a:picLocks noChangeAspect="1"/>
          </p:cNvPicPr>
          <p:nvPr/>
        </p:nvPicPr>
        <p:blipFill>
          <a:blip r:embed="rId5"/>
          <a:stretch>
            <a:fillRect/>
          </a:stretch>
        </p:blipFill>
        <p:spPr>
          <a:xfrm>
            <a:off x="1232383" y="4375951"/>
            <a:ext cx="1976981" cy="1112052"/>
          </a:xfrm>
          <a:prstGeom prst="rect">
            <a:avLst/>
          </a:prstGeom>
        </p:spPr>
      </p:pic>
      <p:pic>
        <p:nvPicPr>
          <p:cNvPr id="8" name="図 7">
            <a:extLst>
              <a:ext uri="{FF2B5EF4-FFF2-40B4-BE49-F238E27FC236}">
                <a16:creationId xmlns:a16="http://schemas.microsoft.com/office/drawing/2014/main" id="{82B019A4-ACED-FF46-64D8-C73D5FA29732}"/>
              </a:ext>
            </a:extLst>
          </p:cNvPr>
          <p:cNvPicPr>
            <a:picLocks noChangeAspect="1"/>
          </p:cNvPicPr>
          <p:nvPr/>
        </p:nvPicPr>
        <p:blipFill>
          <a:blip r:embed="rId6"/>
          <a:stretch>
            <a:fillRect/>
          </a:stretch>
        </p:blipFill>
        <p:spPr>
          <a:xfrm>
            <a:off x="1232383" y="5520523"/>
            <a:ext cx="1976981" cy="1112052"/>
          </a:xfrm>
          <a:prstGeom prst="rect">
            <a:avLst/>
          </a:prstGeom>
        </p:spPr>
      </p:pic>
    </p:spTree>
    <p:extLst>
      <p:ext uri="{BB962C8B-B14F-4D97-AF65-F5344CB8AC3E}">
        <p14:creationId xmlns:p14="http://schemas.microsoft.com/office/powerpoint/2010/main" val="15983010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AD006-53D8-80FE-E463-941584E54624}"/>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5560ED97-719B-E595-1CB7-64F16509D7FC}"/>
              </a:ext>
            </a:extLst>
          </p:cNvPr>
          <p:cNvGraphicFramePr>
            <a:graphicFrameLocks noGrp="1"/>
          </p:cNvGraphicFramePr>
          <p:nvPr>
            <p:extLst>
              <p:ext uri="{D42A27DB-BD31-4B8C-83A1-F6EECF244321}">
                <p14:modId xmlns:p14="http://schemas.microsoft.com/office/powerpoint/2010/main" val="2562534367"/>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宇宙の位置について</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飛行機が飛んでるのが</a:t>
                      </a:r>
                      <a:r>
                        <a:rPr kumimoji="1" lang="en-US" altLang="ja-JP" sz="1100" dirty="0">
                          <a:latin typeface="BIZ UDPゴシック" panose="020B0400000000000000" pitchFamily="50" charset="-128"/>
                          <a:ea typeface="BIZ UDPゴシック" panose="020B0400000000000000" pitchFamily="50" charset="-128"/>
                        </a:rPr>
                        <a:t>10km</a:t>
                      </a:r>
                      <a:r>
                        <a:rPr kumimoji="1" lang="ja-JP" altLang="en-US" sz="1100" dirty="0">
                          <a:latin typeface="BIZ UDPゴシック" panose="020B0400000000000000" pitchFamily="50" charset="-128"/>
                          <a:ea typeface="BIZ UDPゴシック" panose="020B0400000000000000" pitchFamily="50" charset="-128"/>
                        </a:rPr>
                        <a:t>くらいなので、その</a:t>
                      </a:r>
                      <a:r>
                        <a:rPr kumimoji="1" lang="en-US" altLang="ja-JP" sz="1100" dirty="0">
                          <a:latin typeface="BIZ UDPゴシック" panose="020B0400000000000000" pitchFamily="50" charset="-128"/>
                          <a:ea typeface="BIZ UDPゴシック" panose="020B0400000000000000" pitchFamily="50" charset="-128"/>
                        </a:rPr>
                        <a:t>10</a:t>
                      </a:r>
                      <a:r>
                        <a:rPr kumimoji="1" lang="ja-JP" altLang="en-US" sz="1100" dirty="0">
                          <a:latin typeface="BIZ UDPゴシック" panose="020B0400000000000000" pitchFamily="50" charset="-128"/>
                          <a:ea typeface="BIZ UDPゴシック" panose="020B0400000000000000" pitchFamily="50" charset="-128"/>
                        </a:rPr>
                        <a:t>倍ですね。流れ星やオーロラが出るあたりが</a:t>
                      </a:r>
                      <a:r>
                        <a:rPr kumimoji="1" lang="en-US" altLang="ja-JP" sz="1100" dirty="0">
                          <a:latin typeface="BIZ UDPゴシック" panose="020B0400000000000000" pitchFamily="50" charset="-128"/>
                          <a:ea typeface="BIZ UDPゴシック" panose="020B0400000000000000" pitchFamily="50" charset="-128"/>
                        </a:rPr>
                        <a:t>100km</a:t>
                      </a:r>
                      <a:r>
                        <a:rPr kumimoji="1" lang="ja-JP" altLang="en-US" sz="1100" dirty="0">
                          <a:latin typeface="BIZ UDPゴシック" panose="020B0400000000000000" pitchFamily="50" charset="-128"/>
                          <a:ea typeface="BIZ UDPゴシック" panose="020B0400000000000000" pitchFamily="50" charset="-128"/>
                        </a:rPr>
                        <a:t>です。国際航空連盟という国際組織が、</a:t>
                      </a:r>
                      <a:r>
                        <a:rPr kumimoji="1" lang="en-US" altLang="ja-JP" sz="1100" dirty="0">
                          <a:latin typeface="BIZ UDPゴシック" panose="020B0400000000000000" pitchFamily="50" charset="-128"/>
                          <a:ea typeface="BIZ UDPゴシック" panose="020B0400000000000000" pitchFamily="50" charset="-128"/>
                        </a:rPr>
                        <a:t>100km</a:t>
                      </a:r>
                      <a:r>
                        <a:rPr kumimoji="1" lang="ja-JP" altLang="en-US" sz="1100" dirty="0">
                          <a:latin typeface="BIZ UDPゴシック" panose="020B0400000000000000" pitchFamily="50" charset="-128"/>
                          <a:ea typeface="BIZ UDPゴシック" panose="020B0400000000000000" pitchFamily="50" charset="-128"/>
                        </a:rPr>
                        <a:t>より上が宇宙と定義しているんです。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3</a:t>
                      </a:r>
                      <a:r>
                        <a:rPr kumimoji="1" lang="ja-JP" altLang="en-US" sz="1100" dirty="0">
                          <a:latin typeface="BIZ UDPゴシック" panose="020B0400000000000000" pitchFamily="50" charset="-128"/>
                          <a:ea typeface="BIZ UDPゴシック" panose="020B0400000000000000" pitchFamily="50" charset="-128"/>
                        </a:rPr>
                        <a:t>番の</a:t>
                      </a:r>
                      <a:r>
                        <a:rPr kumimoji="1" lang="en-US" altLang="ja-JP" sz="1100" dirty="0">
                          <a:latin typeface="BIZ UDPゴシック" panose="020B0400000000000000" pitchFamily="50" charset="-128"/>
                          <a:ea typeface="BIZ UDPゴシック" panose="020B0400000000000000" pitchFamily="50" charset="-128"/>
                        </a:rPr>
                        <a:t>400km</a:t>
                      </a:r>
                      <a:r>
                        <a:rPr kumimoji="1" lang="ja-JP" altLang="en-US" sz="1100" dirty="0">
                          <a:latin typeface="BIZ UDPゴシック" panose="020B0400000000000000" pitchFamily="50" charset="-128"/>
                          <a:ea typeface="BIZ UDPゴシック" panose="020B0400000000000000" pitchFamily="50" charset="-128"/>
                        </a:rPr>
                        <a:t>を選んだ人は、テレビなどで国際宇宙ステーションの高度について聞いたことがあったのかもしれませんね。</a:t>
                      </a:r>
                      <a:r>
                        <a:rPr kumimoji="1" lang="en-US" altLang="ja-JP" sz="1100" dirty="0">
                          <a:latin typeface="BIZ UDPゴシック" panose="020B0400000000000000" pitchFamily="50" charset="-128"/>
                          <a:ea typeface="BIZ UDPゴシック" panose="020B0400000000000000" pitchFamily="50" charset="-128"/>
                        </a:rPr>
                        <a:t>100km</a:t>
                      </a:r>
                      <a:r>
                        <a:rPr kumimoji="1" lang="ja-JP" altLang="en-US" sz="1100" dirty="0">
                          <a:latin typeface="BIZ UDPゴシック" panose="020B0400000000000000" pitchFamily="50" charset="-128"/>
                          <a:ea typeface="BIZ UDPゴシック" panose="020B0400000000000000" pitchFamily="50" charset="-128"/>
                        </a:rPr>
                        <a:t>だとまだ空気がそれなりに残っているので、空気抵抗で宇宙機が落ちてきてしまうので、国際宇宙ステーションは</a:t>
                      </a:r>
                      <a:r>
                        <a:rPr kumimoji="1" lang="en-US" altLang="ja-JP" sz="1100" dirty="0">
                          <a:latin typeface="BIZ UDPゴシック" panose="020B0400000000000000" pitchFamily="50" charset="-128"/>
                          <a:ea typeface="BIZ UDPゴシック" panose="020B0400000000000000" pitchFamily="50" charset="-128"/>
                        </a:rPr>
                        <a:t>400km</a:t>
                      </a:r>
                      <a:r>
                        <a:rPr kumimoji="1" lang="ja-JP" altLang="en-US" sz="1100" dirty="0">
                          <a:latin typeface="BIZ UDPゴシック" panose="020B0400000000000000" pitchFamily="50" charset="-128"/>
                          <a:ea typeface="BIZ UDPゴシック" panose="020B0400000000000000" pitchFamily="50" charset="-128"/>
                        </a:rPr>
                        <a:t>くらいに滞在しているんですね。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鹿児島県の種子島という、</a:t>
                      </a:r>
                      <a:r>
                        <a:rPr kumimoji="1" lang="en-US" altLang="ja-JP" sz="1100" dirty="0">
                          <a:latin typeface="BIZ UDPゴシック" panose="020B0400000000000000" pitchFamily="50" charset="-128"/>
                          <a:ea typeface="BIZ UDPゴシック" panose="020B0400000000000000" pitchFamily="50" charset="-128"/>
                        </a:rPr>
                        <a:t>JAXA</a:t>
                      </a:r>
                      <a:r>
                        <a:rPr kumimoji="1" lang="ja-JP" altLang="en-US" sz="1100" dirty="0">
                          <a:latin typeface="BIZ UDPゴシック" panose="020B0400000000000000" pitchFamily="50" charset="-128"/>
                          <a:ea typeface="BIZ UDPゴシック" panose="020B0400000000000000" pitchFamily="50" charset="-128"/>
                        </a:rPr>
                        <a:t>のロケット発射基地がある島には、こんな看板があるんですよ。</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まるで交通標識みたいで宇宙が身近に感じられるよね。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宇宙環境について</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宇宙がどこにあるかわかったところで、次に、宇宙がどんなところか見ていきましょう。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みんな、宇宙ときいて地球と違うどんな環境か、何か思い浮かぶことはありますか？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手を挙げてもらい、当てて回答してもらってもよいし、思いついたことを任意に発言してもらってもいい➡無重力、真空などの意見が出てくる。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この写真、どこか変なところがあるんだけどわかるかな？</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そう、上の方の人がさかさまになってるよね。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宇宙は、無重力なので、ふわふわ浮いてしまいます。</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49F01205-504F-32E0-00FA-513E039E2304}"/>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03</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33" name="テキスト ボックス 32">
            <a:extLst>
              <a:ext uri="{FF2B5EF4-FFF2-40B4-BE49-F238E27FC236}">
                <a16:creationId xmlns:a16="http://schemas.microsoft.com/office/drawing/2014/main" id="{E64DC958-1B00-11E9-A9EF-D1A06A03731F}"/>
              </a:ext>
            </a:extLst>
          </p:cNvPr>
          <p:cNvSpPr txBox="1"/>
          <p:nvPr/>
        </p:nvSpPr>
        <p:spPr>
          <a:xfrm>
            <a:off x="9501051" y="6488668"/>
            <a:ext cx="40494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2</a:t>
            </a:r>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E395002-BC4D-149B-AA93-1DE99D964425}"/>
              </a:ext>
            </a:extLst>
          </p:cNvPr>
          <p:cNvPicPr>
            <a:picLocks noChangeAspect="1"/>
          </p:cNvPicPr>
          <p:nvPr/>
        </p:nvPicPr>
        <p:blipFill>
          <a:blip r:embed="rId2"/>
          <a:stretch>
            <a:fillRect/>
          </a:stretch>
        </p:blipFill>
        <p:spPr>
          <a:xfrm>
            <a:off x="1250313" y="567782"/>
            <a:ext cx="1895932" cy="1066669"/>
          </a:xfrm>
          <a:prstGeom prst="rect">
            <a:avLst/>
          </a:prstGeom>
        </p:spPr>
      </p:pic>
      <p:pic>
        <p:nvPicPr>
          <p:cNvPr id="10" name="図 9">
            <a:extLst>
              <a:ext uri="{FF2B5EF4-FFF2-40B4-BE49-F238E27FC236}">
                <a16:creationId xmlns:a16="http://schemas.microsoft.com/office/drawing/2014/main" id="{E3863071-BD76-5F56-A1C8-F70A19E01F86}"/>
              </a:ext>
            </a:extLst>
          </p:cNvPr>
          <p:cNvPicPr>
            <a:picLocks noChangeAspect="1"/>
          </p:cNvPicPr>
          <p:nvPr/>
        </p:nvPicPr>
        <p:blipFill>
          <a:blip r:embed="rId3"/>
          <a:stretch>
            <a:fillRect/>
          </a:stretch>
        </p:blipFill>
        <p:spPr>
          <a:xfrm>
            <a:off x="1250313" y="1714351"/>
            <a:ext cx="1896300" cy="1066669"/>
          </a:xfrm>
          <a:prstGeom prst="rect">
            <a:avLst/>
          </a:prstGeom>
        </p:spPr>
      </p:pic>
      <p:pic>
        <p:nvPicPr>
          <p:cNvPr id="11" name="図 10">
            <a:extLst>
              <a:ext uri="{FF2B5EF4-FFF2-40B4-BE49-F238E27FC236}">
                <a16:creationId xmlns:a16="http://schemas.microsoft.com/office/drawing/2014/main" id="{8C772357-5FFA-EC1B-5E45-6E51B0DFCB63}"/>
              </a:ext>
            </a:extLst>
          </p:cNvPr>
          <p:cNvPicPr>
            <a:picLocks noChangeAspect="1"/>
          </p:cNvPicPr>
          <p:nvPr/>
        </p:nvPicPr>
        <p:blipFill>
          <a:blip r:embed="rId4"/>
          <a:stretch>
            <a:fillRect/>
          </a:stretch>
        </p:blipFill>
        <p:spPr>
          <a:xfrm>
            <a:off x="1250314" y="3225893"/>
            <a:ext cx="1895932" cy="1066462"/>
          </a:xfrm>
          <a:prstGeom prst="rect">
            <a:avLst/>
          </a:prstGeom>
        </p:spPr>
      </p:pic>
      <p:pic>
        <p:nvPicPr>
          <p:cNvPr id="12" name="図 11">
            <a:extLst>
              <a:ext uri="{FF2B5EF4-FFF2-40B4-BE49-F238E27FC236}">
                <a16:creationId xmlns:a16="http://schemas.microsoft.com/office/drawing/2014/main" id="{56C2BEB6-CF46-3392-6787-5C1642A33DCB}"/>
              </a:ext>
            </a:extLst>
          </p:cNvPr>
          <p:cNvPicPr>
            <a:picLocks noChangeAspect="1"/>
          </p:cNvPicPr>
          <p:nvPr/>
        </p:nvPicPr>
        <p:blipFill>
          <a:blip r:embed="rId5"/>
          <a:stretch>
            <a:fillRect/>
          </a:stretch>
        </p:blipFill>
        <p:spPr>
          <a:xfrm>
            <a:off x="1250313" y="4404330"/>
            <a:ext cx="1895932" cy="1066462"/>
          </a:xfrm>
          <a:prstGeom prst="rect">
            <a:avLst/>
          </a:prstGeom>
        </p:spPr>
      </p:pic>
      <p:pic>
        <p:nvPicPr>
          <p:cNvPr id="13" name="図 12">
            <a:extLst>
              <a:ext uri="{FF2B5EF4-FFF2-40B4-BE49-F238E27FC236}">
                <a16:creationId xmlns:a16="http://schemas.microsoft.com/office/drawing/2014/main" id="{5DD5E11B-102D-EBB1-ABC6-45B4CA7BBAC7}"/>
              </a:ext>
            </a:extLst>
          </p:cNvPr>
          <p:cNvPicPr>
            <a:picLocks noChangeAspect="1"/>
          </p:cNvPicPr>
          <p:nvPr/>
        </p:nvPicPr>
        <p:blipFill>
          <a:blip r:embed="rId6"/>
          <a:stretch>
            <a:fillRect/>
          </a:stretch>
        </p:blipFill>
        <p:spPr>
          <a:xfrm>
            <a:off x="1250313" y="5540369"/>
            <a:ext cx="1895932" cy="1066462"/>
          </a:xfrm>
          <a:prstGeom prst="rect">
            <a:avLst/>
          </a:prstGeom>
        </p:spPr>
      </p:pic>
      <p:sp>
        <p:nvSpPr>
          <p:cNvPr id="2" name="テキスト ボックス 1">
            <a:extLst>
              <a:ext uri="{FF2B5EF4-FFF2-40B4-BE49-F238E27FC236}">
                <a16:creationId xmlns:a16="http://schemas.microsoft.com/office/drawing/2014/main" id="{B47F5FEF-CE8A-A610-F75A-BA747D6D0C57}"/>
              </a:ext>
            </a:extLst>
          </p:cNvPr>
          <p:cNvSpPr txBox="1"/>
          <p:nvPr/>
        </p:nvSpPr>
        <p:spPr>
          <a:xfrm>
            <a:off x="188772" y="2876149"/>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04</a:t>
            </a:r>
            <a:endParaRPr kumimoji="1" lang="ja-JP" altLang="en-US" sz="12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5546231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96E20F-1416-7CC4-5730-8C0C8E079446}"/>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69351CC6-E67A-9C8E-CC92-A07881A41A6C}"/>
              </a:ext>
            </a:extLst>
          </p:cNvPr>
          <p:cNvGraphicFramePr>
            <a:graphicFrameLocks noGrp="1"/>
          </p:cNvGraphicFramePr>
          <p:nvPr>
            <p:extLst>
              <p:ext uri="{D42A27DB-BD31-4B8C-83A1-F6EECF244321}">
                <p14:modId xmlns:p14="http://schemas.microsoft.com/office/powerpoint/2010/main" val="460712171"/>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過去の見た目</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この湖の昔の写真を人工衛星が記録しています。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人工衛星は、地球の「健康診断」を定期的にやっている感じですね。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過去の写真を見てると、昔は湖にたくさんの水があって、どんどん減っていったことがわかります。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農業をするために、湖の水を使いすぎてしまったんです。そしたらどんどん湖が干上がってしまった。</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人間の力で、宇宙から見て違うくらい景色を変えてしまえるんですね。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油井さんの写真を並べてみます。同じ見た目だよね。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20</a:t>
                      </a:r>
                      <a:r>
                        <a:rPr kumimoji="1" lang="ja-JP" altLang="en-US" sz="1100" dirty="0">
                          <a:latin typeface="BIZ UDPゴシック" panose="020B0400000000000000" pitchFamily="50" charset="-128"/>
                          <a:ea typeface="BIZ UDPゴシック" panose="020B0400000000000000" pitchFamily="50" charset="-128"/>
                        </a:rPr>
                        <a:t>年前くらいの写真を並べるとこんな感じ。</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昔はこんな風にみえたんだなぁと想像できます。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さらに、このまま水を使い続けると、皆さんが宇宙旅行に行くときは、もっと小さくなっているかもしれない。</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宇宙から見る地球の写真を見たときには、自分が将来実際に宇宙旅行に行ってみたときにはどうなっているだろうか、と想像してみてください。</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AB9CD6C6-0FA1-46B5-EB87-8087148CA018}"/>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:38</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CD4EBDCA-9963-9D7D-8F93-1B7BA200068E}"/>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29</a:t>
            </a:r>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8FB00E84-20EF-44CD-D54D-67425CBC6039}"/>
              </a:ext>
            </a:extLst>
          </p:cNvPr>
          <p:cNvPicPr>
            <a:picLocks noChangeAspect="1"/>
          </p:cNvPicPr>
          <p:nvPr/>
        </p:nvPicPr>
        <p:blipFill>
          <a:blip r:embed="rId2"/>
          <a:stretch>
            <a:fillRect/>
          </a:stretch>
        </p:blipFill>
        <p:spPr>
          <a:xfrm>
            <a:off x="1259277" y="706282"/>
            <a:ext cx="1959052" cy="1101967"/>
          </a:xfrm>
          <a:prstGeom prst="rect">
            <a:avLst/>
          </a:prstGeom>
        </p:spPr>
      </p:pic>
      <p:pic>
        <p:nvPicPr>
          <p:cNvPr id="11" name="図 10">
            <a:extLst>
              <a:ext uri="{FF2B5EF4-FFF2-40B4-BE49-F238E27FC236}">
                <a16:creationId xmlns:a16="http://schemas.microsoft.com/office/drawing/2014/main" id="{A1DBB6D6-AD07-D6AF-C2AA-D4D8C6F34B12}"/>
              </a:ext>
            </a:extLst>
          </p:cNvPr>
          <p:cNvPicPr>
            <a:picLocks noChangeAspect="1"/>
          </p:cNvPicPr>
          <p:nvPr/>
        </p:nvPicPr>
        <p:blipFill>
          <a:blip r:embed="rId3"/>
          <a:stretch>
            <a:fillRect/>
          </a:stretch>
        </p:blipFill>
        <p:spPr>
          <a:xfrm>
            <a:off x="1259277" y="3103138"/>
            <a:ext cx="1959052" cy="1101967"/>
          </a:xfrm>
          <a:prstGeom prst="rect">
            <a:avLst/>
          </a:prstGeom>
        </p:spPr>
      </p:pic>
      <p:pic>
        <p:nvPicPr>
          <p:cNvPr id="13" name="図 12">
            <a:extLst>
              <a:ext uri="{FF2B5EF4-FFF2-40B4-BE49-F238E27FC236}">
                <a16:creationId xmlns:a16="http://schemas.microsoft.com/office/drawing/2014/main" id="{B612CF4D-66D5-FE76-45C7-97CA2575B8CA}"/>
              </a:ext>
            </a:extLst>
          </p:cNvPr>
          <p:cNvPicPr>
            <a:picLocks noChangeAspect="1"/>
          </p:cNvPicPr>
          <p:nvPr/>
        </p:nvPicPr>
        <p:blipFill>
          <a:blip r:embed="rId4"/>
          <a:stretch>
            <a:fillRect/>
          </a:stretch>
        </p:blipFill>
        <p:spPr>
          <a:xfrm>
            <a:off x="1259277" y="4285738"/>
            <a:ext cx="1959052" cy="1101967"/>
          </a:xfrm>
          <a:prstGeom prst="rect">
            <a:avLst/>
          </a:prstGeom>
        </p:spPr>
      </p:pic>
      <p:pic>
        <p:nvPicPr>
          <p:cNvPr id="14" name="図 13">
            <a:extLst>
              <a:ext uri="{FF2B5EF4-FFF2-40B4-BE49-F238E27FC236}">
                <a16:creationId xmlns:a16="http://schemas.microsoft.com/office/drawing/2014/main" id="{A594521F-0F5B-63CF-B844-1B7D5D569F76}"/>
              </a:ext>
            </a:extLst>
          </p:cNvPr>
          <p:cNvPicPr>
            <a:picLocks noChangeAspect="1"/>
          </p:cNvPicPr>
          <p:nvPr/>
        </p:nvPicPr>
        <p:blipFill>
          <a:blip r:embed="rId5"/>
          <a:stretch>
            <a:fillRect/>
          </a:stretch>
        </p:blipFill>
        <p:spPr>
          <a:xfrm>
            <a:off x="1259277" y="5457412"/>
            <a:ext cx="1959052" cy="1101967"/>
          </a:xfrm>
          <a:prstGeom prst="rect">
            <a:avLst/>
          </a:prstGeom>
        </p:spPr>
      </p:pic>
      <p:pic>
        <p:nvPicPr>
          <p:cNvPr id="2" name="図 1">
            <a:extLst>
              <a:ext uri="{FF2B5EF4-FFF2-40B4-BE49-F238E27FC236}">
                <a16:creationId xmlns:a16="http://schemas.microsoft.com/office/drawing/2014/main" id="{3114094E-8F54-09DA-E94D-AF861F0060CD}"/>
              </a:ext>
            </a:extLst>
          </p:cNvPr>
          <p:cNvPicPr>
            <a:picLocks noChangeAspect="1"/>
          </p:cNvPicPr>
          <p:nvPr/>
        </p:nvPicPr>
        <p:blipFill>
          <a:blip r:embed="rId6"/>
          <a:stretch>
            <a:fillRect/>
          </a:stretch>
        </p:blipFill>
        <p:spPr>
          <a:xfrm>
            <a:off x="1259277" y="1877956"/>
            <a:ext cx="1959052" cy="1101967"/>
          </a:xfrm>
          <a:prstGeom prst="rect">
            <a:avLst/>
          </a:prstGeom>
        </p:spPr>
      </p:pic>
      <p:sp>
        <p:nvSpPr>
          <p:cNvPr id="3" name="正方形/長方形 2">
            <a:extLst>
              <a:ext uri="{FF2B5EF4-FFF2-40B4-BE49-F238E27FC236}">
                <a16:creationId xmlns:a16="http://schemas.microsoft.com/office/drawing/2014/main" id="{10D86BD4-983D-9224-7860-10A57B9A5611}"/>
              </a:ext>
            </a:extLst>
          </p:cNvPr>
          <p:cNvSpPr/>
          <p:nvPr/>
        </p:nvSpPr>
        <p:spPr>
          <a:xfrm>
            <a:off x="6189980" y="5087851"/>
            <a:ext cx="3376208" cy="444269"/>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050" dirty="0">
                <a:solidFill>
                  <a:schemeClr val="tx1"/>
                </a:solidFill>
                <a:latin typeface="Meiryo UI" panose="020B0604030504040204" pitchFamily="50" charset="-128"/>
                <a:ea typeface="Meiryo UI" panose="020B0604030504040204" pitchFamily="50" charset="-128"/>
              </a:rPr>
              <a:t>今見ている地球は、将来変わりうる。という時間軸について本パートでハイライト。</a:t>
            </a:r>
            <a:endParaRPr lang="en-US" altLang="ja-JP" sz="105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4895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5DAF84-6372-5801-0023-333958782110}"/>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75A413BC-3AB1-C64A-47FA-30D64512B319}"/>
              </a:ext>
            </a:extLst>
          </p:cNvPr>
          <p:cNvGraphicFramePr>
            <a:graphicFrameLocks noGrp="1"/>
          </p:cNvGraphicFramePr>
          <p:nvPr>
            <p:extLst>
              <p:ext uri="{D42A27DB-BD31-4B8C-83A1-F6EECF244321}">
                <p14:modId xmlns:p14="http://schemas.microsoft.com/office/powerpoint/2010/main" val="1639738102"/>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過去の見た目</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もう一つ、その近くの世界最大の湖、「カスピ海」を見てみましょう。このあたり。</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カスピ海には「カラボガスゴル湾」という部分があります。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宇宙ステーションから見るとこんな感じ。</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ここは、実は昔は干からびている時期があったんです。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右の写真の感じ。</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このままだと干からびるっていうのに気づいて、現在の様に水が復活しました。</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環境が破壊され続ける例もあれば、復活できる例もあるんですね。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014FF784-AF30-43F4-7458-E245610EFF38}"/>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39</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9955E76A-1557-6BD0-B9E9-B52680EF04FA}"/>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30</a:t>
            </a:r>
            <a:endParaRPr kumimoji="1" lang="ja-JP" altLang="en-US"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223C5F5C-D344-5700-E596-8518B84F7707}"/>
              </a:ext>
            </a:extLst>
          </p:cNvPr>
          <p:cNvPicPr>
            <a:picLocks noChangeAspect="1"/>
          </p:cNvPicPr>
          <p:nvPr/>
        </p:nvPicPr>
        <p:blipFill>
          <a:blip r:embed="rId2"/>
          <a:stretch>
            <a:fillRect/>
          </a:stretch>
        </p:blipFill>
        <p:spPr>
          <a:xfrm>
            <a:off x="1250313" y="706282"/>
            <a:ext cx="1914228" cy="1076753"/>
          </a:xfrm>
          <a:prstGeom prst="rect">
            <a:avLst/>
          </a:prstGeom>
        </p:spPr>
      </p:pic>
      <p:pic>
        <p:nvPicPr>
          <p:cNvPr id="3" name="図 2">
            <a:extLst>
              <a:ext uri="{FF2B5EF4-FFF2-40B4-BE49-F238E27FC236}">
                <a16:creationId xmlns:a16="http://schemas.microsoft.com/office/drawing/2014/main" id="{8E2D3AE6-5C0C-051D-9805-436D44D5EB4B}"/>
              </a:ext>
            </a:extLst>
          </p:cNvPr>
          <p:cNvPicPr>
            <a:picLocks noChangeAspect="1"/>
          </p:cNvPicPr>
          <p:nvPr/>
        </p:nvPicPr>
        <p:blipFill>
          <a:blip r:embed="rId3"/>
          <a:stretch>
            <a:fillRect/>
          </a:stretch>
        </p:blipFill>
        <p:spPr>
          <a:xfrm>
            <a:off x="1250313" y="1848821"/>
            <a:ext cx="1914228" cy="1076753"/>
          </a:xfrm>
          <a:prstGeom prst="rect">
            <a:avLst/>
          </a:prstGeom>
        </p:spPr>
      </p:pic>
      <p:pic>
        <p:nvPicPr>
          <p:cNvPr id="4" name="図 3">
            <a:extLst>
              <a:ext uri="{FF2B5EF4-FFF2-40B4-BE49-F238E27FC236}">
                <a16:creationId xmlns:a16="http://schemas.microsoft.com/office/drawing/2014/main" id="{C6B46DAA-3C1A-01A3-0C08-0758DA23FF5C}"/>
              </a:ext>
            </a:extLst>
          </p:cNvPr>
          <p:cNvPicPr>
            <a:picLocks noChangeAspect="1"/>
          </p:cNvPicPr>
          <p:nvPr/>
        </p:nvPicPr>
        <p:blipFill>
          <a:blip r:embed="rId4"/>
          <a:stretch>
            <a:fillRect/>
          </a:stretch>
        </p:blipFill>
        <p:spPr>
          <a:xfrm>
            <a:off x="1250313" y="2991360"/>
            <a:ext cx="1914228" cy="1076753"/>
          </a:xfrm>
          <a:prstGeom prst="rect">
            <a:avLst/>
          </a:prstGeom>
        </p:spPr>
      </p:pic>
      <p:pic>
        <p:nvPicPr>
          <p:cNvPr id="6" name="図 5">
            <a:extLst>
              <a:ext uri="{FF2B5EF4-FFF2-40B4-BE49-F238E27FC236}">
                <a16:creationId xmlns:a16="http://schemas.microsoft.com/office/drawing/2014/main" id="{D0B65EAF-E94E-FAD1-93B4-E05186F94D70}"/>
              </a:ext>
            </a:extLst>
          </p:cNvPr>
          <p:cNvPicPr>
            <a:picLocks noChangeAspect="1"/>
          </p:cNvPicPr>
          <p:nvPr/>
        </p:nvPicPr>
        <p:blipFill>
          <a:blip r:embed="rId5"/>
          <a:stretch>
            <a:fillRect/>
          </a:stretch>
        </p:blipFill>
        <p:spPr>
          <a:xfrm>
            <a:off x="1250313" y="4133899"/>
            <a:ext cx="1914228" cy="1076753"/>
          </a:xfrm>
          <a:prstGeom prst="rect">
            <a:avLst/>
          </a:prstGeom>
        </p:spPr>
      </p:pic>
      <p:sp>
        <p:nvSpPr>
          <p:cNvPr id="7" name="正方形/長方形 6">
            <a:extLst>
              <a:ext uri="{FF2B5EF4-FFF2-40B4-BE49-F238E27FC236}">
                <a16:creationId xmlns:a16="http://schemas.microsoft.com/office/drawing/2014/main" id="{EC3208ED-BDC0-885D-4653-4DA1ABFED4DF}"/>
              </a:ext>
            </a:extLst>
          </p:cNvPr>
          <p:cNvSpPr/>
          <p:nvPr/>
        </p:nvSpPr>
        <p:spPr>
          <a:xfrm>
            <a:off x="6205220" y="5293591"/>
            <a:ext cx="3376208" cy="444269"/>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050" dirty="0">
                <a:solidFill>
                  <a:schemeClr val="tx1"/>
                </a:solidFill>
                <a:latin typeface="Meiryo UI" panose="020B0604030504040204" pitchFamily="50" charset="-128"/>
                <a:ea typeface="Meiryo UI" panose="020B0604030504040204" pitchFamily="50" charset="-128"/>
              </a:rPr>
              <a:t>人間が宇宙から見える規模で環境を破壊する場合もあれば、方針を変えて、回復もできるという希望を感じてもらえる事例。</a:t>
            </a:r>
            <a:endParaRPr lang="en-US" altLang="ja-JP" sz="105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4204016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B8DF14-D51F-C5C0-B12B-2CBA9B69640A}"/>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7A2648E4-F9F6-9CEF-944A-80614E2E22B3}"/>
              </a:ext>
            </a:extLst>
          </p:cNvPr>
          <p:cNvGraphicFramePr>
            <a:graphicFrameLocks noGrp="1"/>
          </p:cNvGraphicFramePr>
          <p:nvPr>
            <p:extLst>
              <p:ext uri="{D42A27DB-BD31-4B8C-83A1-F6EECF244321}">
                <p14:modId xmlns:p14="http://schemas.microsoft.com/office/powerpoint/2010/main" val="2753106106"/>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不思議を衛星データで調べる</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3</a:t>
                      </a:r>
                      <a:r>
                        <a:rPr kumimoji="1" lang="ja-JP" altLang="en-US" sz="1100" dirty="0">
                          <a:latin typeface="BIZ UDPゴシック" panose="020B0400000000000000" pitchFamily="50" charset="-128"/>
                          <a:ea typeface="BIZ UDPゴシック" panose="020B0400000000000000" pitchFamily="50" charset="-128"/>
                        </a:rPr>
                        <a:t>つ目は、発券した不思議な現象がなぜ起きているかを衛星データで調べてみる組み合わせがあります。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この写真、どっか気になるところはありますか？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右下のエメラルドグリーン</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ターコイズブルーの筋に注目させる</a:t>
                      </a:r>
                      <a:r>
                        <a:rPr kumimoji="1" lang="en-US" altLang="ja-JP" sz="1100"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この北海道の右下の海がとてもきれいな色になってるよね。これ何だと思う？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この人工衛星のデータで、植物プランクトン</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海の中にいるちっちゃな生き物</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の濃度を調べてみたら、左の図なんですが、エメラルドグリーンの部分と同じ形が見えてることがわかりました。これは、冬の間に海の底に沈んでいたプランクトンが、春になると浮き上がってきて、太陽の光を浴びて大繁殖する「プランクトンブルーム</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水の華」と呼ばれる現象です。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衛星の目と組み合わせることで、見つけた不思議を味わうことができました。</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3297F350-9022-FE2B-C285-A6B5CEB11EB4}"/>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:40</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B7650DA6-A9CF-0CEB-D0B3-4472F1E61380}"/>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31</a:t>
            </a:r>
            <a:endParaRPr kumimoji="1" lang="ja-JP" altLang="en-US" dirty="0">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3A7F7E40-49AA-41C2-A827-5BB273B664F0}"/>
              </a:ext>
            </a:extLst>
          </p:cNvPr>
          <p:cNvPicPr>
            <a:picLocks noChangeAspect="1"/>
          </p:cNvPicPr>
          <p:nvPr/>
        </p:nvPicPr>
        <p:blipFill>
          <a:blip r:embed="rId2"/>
          <a:stretch>
            <a:fillRect/>
          </a:stretch>
        </p:blipFill>
        <p:spPr>
          <a:xfrm>
            <a:off x="1232383" y="706282"/>
            <a:ext cx="1950088" cy="1096925"/>
          </a:xfrm>
          <a:prstGeom prst="rect">
            <a:avLst/>
          </a:prstGeom>
        </p:spPr>
      </p:pic>
      <p:pic>
        <p:nvPicPr>
          <p:cNvPr id="8" name="図 7">
            <a:extLst>
              <a:ext uri="{FF2B5EF4-FFF2-40B4-BE49-F238E27FC236}">
                <a16:creationId xmlns:a16="http://schemas.microsoft.com/office/drawing/2014/main" id="{BD5FAD0A-4FDF-EB08-6354-1198A8D27206}"/>
              </a:ext>
            </a:extLst>
          </p:cNvPr>
          <p:cNvPicPr>
            <a:picLocks noChangeAspect="1"/>
          </p:cNvPicPr>
          <p:nvPr/>
        </p:nvPicPr>
        <p:blipFill>
          <a:blip r:embed="rId3"/>
          <a:stretch>
            <a:fillRect/>
          </a:stretch>
        </p:blipFill>
        <p:spPr>
          <a:xfrm>
            <a:off x="1232383" y="1938468"/>
            <a:ext cx="1950088" cy="1096925"/>
          </a:xfrm>
          <a:prstGeom prst="rect">
            <a:avLst/>
          </a:prstGeom>
        </p:spPr>
      </p:pic>
      <p:pic>
        <p:nvPicPr>
          <p:cNvPr id="10" name="図 9">
            <a:extLst>
              <a:ext uri="{FF2B5EF4-FFF2-40B4-BE49-F238E27FC236}">
                <a16:creationId xmlns:a16="http://schemas.microsoft.com/office/drawing/2014/main" id="{0100D99E-6A58-E930-053D-9685F7983746}"/>
              </a:ext>
            </a:extLst>
          </p:cNvPr>
          <p:cNvPicPr>
            <a:picLocks noChangeAspect="1"/>
          </p:cNvPicPr>
          <p:nvPr/>
        </p:nvPicPr>
        <p:blipFill>
          <a:blip r:embed="rId4"/>
          <a:stretch>
            <a:fillRect/>
          </a:stretch>
        </p:blipFill>
        <p:spPr>
          <a:xfrm>
            <a:off x="1232382" y="3170654"/>
            <a:ext cx="1950089" cy="1096925"/>
          </a:xfrm>
          <a:prstGeom prst="rect">
            <a:avLst/>
          </a:prstGeom>
        </p:spPr>
      </p:pic>
    </p:spTree>
    <p:extLst>
      <p:ext uri="{BB962C8B-B14F-4D97-AF65-F5344CB8AC3E}">
        <p14:creationId xmlns:p14="http://schemas.microsoft.com/office/powerpoint/2010/main" val="35178046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503B1-69A5-ECD2-F688-59C078AE5397}"/>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B1AC1831-4369-B73E-8EA3-6F26F68CB76E}"/>
              </a:ext>
            </a:extLst>
          </p:cNvPr>
          <p:cNvGraphicFramePr>
            <a:graphicFrameLocks noGrp="1"/>
          </p:cNvGraphicFramePr>
          <p:nvPr>
            <p:extLst>
              <p:ext uri="{D42A27DB-BD31-4B8C-83A1-F6EECF244321}">
                <p14:modId xmlns:p14="http://schemas.microsoft.com/office/powerpoint/2010/main" val="3101286367"/>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不思議を衛星データで調べる</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もう一つ、台風は宇宙から見るとこんな感じで見えます。　　　　　　　　　　　　　　　　　　　　　　　　　　　　　　　　　　　　　　　　　　　　　　　　　　　　　　　　　　　　　　　　　　　　　　　　　　　　　　　　　　　　　　　　　　　　　　　　　　　　　　　　　　　　　　　　　　　　　　　　　　　　　　　　　　　　　　　　　　　　　　　　　　　　　　　　　　　　　　　　　　　　　　　　　　　　　　　　　　　　　　　　　　　　　　　　　　　　　　　　　　　　　　　　　　　　　　　　　　　　　　　　　　　　　　　　　　　　　　　　　　　　　　　　　　　　　　　　　　　　　　　　　　</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すごい迫力だね。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上からのぞき込むと台風の目はこんな感じで見えます。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よく見ると雲の高さにも違いがあって、奥の方に低い雲も見えます。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JAXA</a:t>
                      </a:r>
                      <a:r>
                        <a:rPr kumimoji="1" lang="ja-JP" altLang="en-US" sz="1100" dirty="0">
                          <a:latin typeface="BIZ UDPゴシック" panose="020B0400000000000000" pitchFamily="50" charset="-128"/>
                          <a:ea typeface="BIZ UDPゴシック" panose="020B0400000000000000" pitchFamily="50" charset="-128"/>
                        </a:rPr>
                        <a:t>とヨーロッパ宇宙機関が一緒に開発した人工衛星「</a:t>
                      </a:r>
                      <a:r>
                        <a:rPr kumimoji="1" lang="en-US" altLang="ja-JP" sz="1100" dirty="0" err="1">
                          <a:latin typeface="BIZ UDPゴシック" panose="020B0400000000000000" pitchFamily="50" charset="-128"/>
                          <a:ea typeface="BIZ UDPゴシック" panose="020B0400000000000000" pitchFamily="50" charset="-128"/>
                        </a:rPr>
                        <a:t>EarthCARE</a:t>
                      </a:r>
                      <a:r>
                        <a:rPr kumimoji="1" lang="ja-JP" altLang="en-US" sz="1100" dirty="0">
                          <a:latin typeface="BIZ UDPゴシック" panose="020B0400000000000000" pitchFamily="50" charset="-128"/>
                          <a:ea typeface="BIZ UDPゴシック" panose="020B0400000000000000" pitchFamily="50" charset="-128"/>
                        </a:rPr>
                        <a:t>（アースケア</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」は、雲の構造を得次元で調べることのできるセンサを持っています。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これで、台風を見るとどうなるか？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これは、台風を横から見たデータです。こうやってみると、上からだと平べったく見えた台風が、厚みがあること、台風の目はこんな風になっていること、などがわかります。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B2948345-CB1E-27A1-CC5B-7CD9A553D2A4}"/>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:41</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6CF2580F-6B0D-5273-B344-2F32F06896FA}"/>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32</a:t>
            </a:r>
            <a:endParaRPr kumimoji="1" lang="ja-JP" altLang="en-US"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E0CF1F1D-62B7-1947-9678-5E513237C3F6}"/>
              </a:ext>
            </a:extLst>
          </p:cNvPr>
          <p:cNvPicPr>
            <a:picLocks noChangeAspect="1"/>
          </p:cNvPicPr>
          <p:nvPr/>
        </p:nvPicPr>
        <p:blipFill>
          <a:blip r:embed="rId2"/>
          <a:stretch>
            <a:fillRect/>
          </a:stretch>
        </p:blipFill>
        <p:spPr>
          <a:xfrm>
            <a:off x="1223417" y="3198472"/>
            <a:ext cx="1923194" cy="1081797"/>
          </a:xfrm>
          <a:prstGeom prst="rect">
            <a:avLst/>
          </a:prstGeom>
        </p:spPr>
      </p:pic>
      <p:pic>
        <p:nvPicPr>
          <p:cNvPr id="3" name="図 2">
            <a:extLst>
              <a:ext uri="{FF2B5EF4-FFF2-40B4-BE49-F238E27FC236}">
                <a16:creationId xmlns:a16="http://schemas.microsoft.com/office/drawing/2014/main" id="{DBB0F00A-4E62-163D-1A0D-55C045B47B41}"/>
              </a:ext>
            </a:extLst>
          </p:cNvPr>
          <p:cNvPicPr>
            <a:picLocks noChangeAspect="1"/>
          </p:cNvPicPr>
          <p:nvPr/>
        </p:nvPicPr>
        <p:blipFill>
          <a:blip r:embed="rId3"/>
          <a:stretch>
            <a:fillRect/>
          </a:stretch>
        </p:blipFill>
        <p:spPr>
          <a:xfrm>
            <a:off x="1250312" y="4459562"/>
            <a:ext cx="1923194" cy="1081797"/>
          </a:xfrm>
          <a:prstGeom prst="rect">
            <a:avLst/>
          </a:prstGeom>
        </p:spPr>
      </p:pic>
      <p:pic>
        <p:nvPicPr>
          <p:cNvPr id="18" name="図 17">
            <a:extLst>
              <a:ext uri="{FF2B5EF4-FFF2-40B4-BE49-F238E27FC236}">
                <a16:creationId xmlns:a16="http://schemas.microsoft.com/office/drawing/2014/main" id="{27807BAE-5B1F-5AEF-C479-4E638EEEA33D}"/>
              </a:ext>
            </a:extLst>
          </p:cNvPr>
          <p:cNvPicPr>
            <a:picLocks noChangeAspect="1"/>
          </p:cNvPicPr>
          <p:nvPr/>
        </p:nvPicPr>
        <p:blipFill>
          <a:blip r:embed="rId4"/>
          <a:stretch>
            <a:fillRect/>
          </a:stretch>
        </p:blipFill>
        <p:spPr>
          <a:xfrm>
            <a:off x="1223418" y="790576"/>
            <a:ext cx="1950088" cy="1096925"/>
          </a:xfrm>
          <a:prstGeom prst="rect">
            <a:avLst/>
          </a:prstGeom>
        </p:spPr>
      </p:pic>
      <p:pic>
        <p:nvPicPr>
          <p:cNvPr id="19" name="図 18">
            <a:extLst>
              <a:ext uri="{FF2B5EF4-FFF2-40B4-BE49-F238E27FC236}">
                <a16:creationId xmlns:a16="http://schemas.microsoft.com/office/drawing/2014/main" id="{D3D6BA46-65CD-C1F9-0636-55803F21F902}"/>
              </a:ext>
            </a:extLst>
          </p:cNvPr>
          <p:cNvPicPr>
            <a:picLocks noChangeAspect="1"/>
          </p:cNvPicPr>
          <p:nvPr/>
        </p:nvPicPr>
        <p:blipFill>
          <a:blip r:embed="rId5"/>
          <a:stretch>
            <a:fillRect/>
          </a:stretch>
        </p:blipFill>
        <p:spPr>
          <a:xfrm>
            <a:off x="1223417" y="1959246"/>
            <a:ext cx="1950089" cy="1096925"/>
          </a:xfrm>
          <a:prstGeom prst="rect">
            <a:avLst/>
          </a:prstGeom>
        </p:spPr>
      </p:pic>
    </p:spTree>
    <p:extLst>
      <p:ext uri="{BB962C8B-B14F-4D97-AF65-F5344CB8AC3E}">
        <p14:creationId xmlns:p14="http://schemas.microsoft.com/office/powerpoint/2010/main" val="32662243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B7A89-8F50-E214-E521-508EE512A3B7}"/>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22417AA9-557B-4548-FFEC-A48E085C85FE}"/>
              </a:ext>
            </a:extLst>
          </p:cNvPr>
          <p:cNvGraphicFramePr>
            <a:graphicFrameLocks noGrp="1"/>
          </p:cNvGraphicFramePr>
          <p:nvPr>
            <p:extLst>
              <p:ext uri="{D42A27DB-BD31-4B8C-83A1-F6EECF244321}">
                <p14:modId xmlns:p14="http://schemas.microsoft.com/office/powerpoint/2010/main" val="2487199695"/>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世界がつながっていることを味わう</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4</a:t>
                      </a:r>
                      <a:r>
                        <a:rPr kumimoji="1" lang="ja-JP" altLang="en-US" sz="1100" dirty="0">
                          <a:latin typeface="BIZ UDPゴシック" panose="020B0400000000000000" pitchFamily="50" charset="-128"/>
                          <a:ea typeface="BIZ UDPゴシック" panose="020B0400000000000000" pitchFamily="50" charset="-128"/>
                        </a:rPr>
                        <a:t>番目は、世界がつながっていることを衛星データを使って味わう、です。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油井宇宙飛行士が撮影したこの写真を見てみましょう。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これは「タクラマカン砂漠」という場所です。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この砂漠が、私たちの暮らしにも影響を与えているんだけど何かわかりますか？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生徒に聞いてみる</a:t>
                      </a:r>
                      <a:r>
                        <a:rPr kumimoji="1" lang="en-US" altLang="ja-JP" sz="1100" dirty="0">
                          <a:latin typeface="BIZ UDPゴシック" panose="020B0400000000000000" pitchFamily="50" charset="-128"/>
                          <a:ea typeface="BIZ UDPゴシック" panose="020B0400000000000000" pitchFamily="50" charset="-128"/>
                        </a:rPr>
                        <a:t>)</a:t>
                      </a: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中国の西の方、このあたりですね。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実はこの砂漠の砂が日本に飛んできてるんです。そう、「黄砂」です。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こんな感じで飛んできています。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その様子を衛星データを基に動画にしたのがこちら。</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日本まで飛んでくる様子がよくわかりますね。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0A5F0078-75BC-1B65-2F76-C1E27A50A7FE}"/>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:42</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8305B109-9E5B-6F66-E8FE-33144B2A2162}"/>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33</a:t>
            </a:r>
          </a:p>
        </p:txBody>
      </p:sp>
      <p:pic>
        <p:nvPicPr>
          <p:cNvPr id="7" name="図 6">
            <a:extLst>
              <a:ext uri="{FF2B5EF4-FFF2-40B4-BE49-F238E27FC236}">
                <a16:creationId xmlns:a16="http://schemas.microsoft.com/office/drawing/2014/main" id="{A142618A-BFC0-1699-F4E5-9B32528B141A}"/>
              </a:ext>
            </a:extLst>
          </p:cNvPr>
          <p:cNvPicPr>
            <a:picLocks noChangeAspect="1"/>
          </p:cNvPicPr>
          <p:nvPr/>
        </p:nvPicPr>
        <p:blipFill>
          <a:blip r:embed="rId2"/>
          <a:stretch>
            <a:fillRect/>
          </a:stretch>
        </p:blipFill>
        <p:spPr>
          <a:xfrm>
            <a:off x="1317089" y="3503765"/>
            <a:ext cx="1739876" cy="978680"/>
          </a:xfrm>
          <a:prstGeom prst="rect">
            <a:avLst/>
          </a:prstGeom>
        </p:spPr>
      </p:pic>
      <p:pic>
        <p:nvPicPr>
          <p:cNvPr id="8" name="図 7">
            <a:extLst>
              <a:ext uri="{FF2B5EF4-FFF2-40B4-BE49-F238E27FC236}">
                <a16:creationId xmlns:a16="http://schemas.microsoft.com/office/drawing/2014/main" id="{B2D9E838-627B-1D91-11FD-8D77F8E7A337}"/>
              </a:ext>
            </a:extLst>
          </p:cNvPr>
          <p:cNvPicPr>
            <a:picLocks noChangeAspect="1"/>
          </p:cNvPicPr>
          <p:nvPr/>
        </p:nvPicPr>
        <p:blipFill>
          <a:blip r:embed="rId3"/>
          <a:stretch>
            <a:fillRect/>
          </a:stretch>
        </p:blipFill>
        <p:spPr>
          <a:xfrm>
            <a:off x="1317088" y="4587038"/>
            <a:ext cx="1739877" cy="978681"/>
          </a:xfrm>
          <a:prstGeom prst="rect">
            <a:avLst/>
          </a:prstGeom>
        </p:spPr>
      </p:pic>
      <p:pic>
        <p:nvPicPr>
          <p:cNvPr id="10" name="図 9">
            <a:extLst>
              <a:ext uri="{FF2B5EF4-FFF2-40B4-BE49-F238E27FC236}">
                <a16:creationId xmlns:a16="http://schemas.microsoft.com/office/drawing/2014/main" id="{CF27A136-354B-F92F-CEC9-4A6AD0D76443}"/>
              </a:ext>
            </a:extLst>
          </p:cNvPr>
          <p:cNvPicPr>
            <a:picLocks noChangeAspect="1"/>
          </p:cNvPicPr>
          <p:nvPr/>
        </p:nvPicPr>
        <p:blipFill>
          <a:blip r:embed="rId4"/>
          <a:stretch>
            <a:fillRect/>
          </a:stretch>
        </p:blipFill>
        <p:spPr>
          <a:xfrm>
            <a:off x="1317088" y="5670312"/>
            <a:ext cx="1710690" cy="962263"/>
          </a:xfrm>
          <a:prstGeom prst="rect">
            <a:avLst/>
          </a:prstGeom>
        </p:spPr>
      </p:pic>
      <p:pic>
        <p:nvPicPr>
          <p:cNvPr id="15" name="図 14">
            <a:extLst>
              <a:ext uri="{FF2B5EF4-FFF2-40B4-BE49-F238E27FC236}">
                <a16:creationId xmlns:a16="http://schemas.microsoft.com/office/drawing/2014/main" id="{73158B5E-929F-FA53-DF97-75E823A3FAA0}"/>
              </a:ext>
            </a:extLst>
          </p:cNvPr>
          <p:cNvPicPr>
            <a:picLocks noChangeAspect="1"/>
          </p:cNvPicPr>
          <p:nvPr/>
        </p:nvPicPr>
        <p:blipFill>
          <a:blip r:embed="rId5"/>
          <a:stretch>
            <a:fillRect/>
          </a:stretch>
        </p:blipFill>
        <p:spPr>
          <a:xfrm>
            <a:off x="1317089" y="429283"/>
            <a:ext cx="1739876" cy="978681"/>
          </a:xfrm>
          <a:prstGeom prst="rect">
            <a:avLst/>
          </a:prstGeom>
        </p:spPr>
      </p:pic>
      <p:pic>
        <p:nvPicPr>
          <p:cNvPr id="16" name="図 15">
            <a:extLst>
              <a:ext uri="{FF2B5EF4-FFF2-40B4-BE49-F238E27FC236}">
                <a16:creationId xmlns:a16="http://schemas.microsoft.com/office/drawing/2014/main" id="{DCD8485E-CA54-57A2-621B-AD78368EC1AF}"/>
              </a:ext>
            </a:extLst>
          </p:cNvPr>
          <p:cNvPicPr>
            <a:picLocks noChangeAspect="1"/>
          </p:cNvPicPr>
          <p:nvPr/>
        </p:nvPicPr>
        <p:blipFill>
          <a:blip r:embed="rId6"/>
          <a:stretch>
            <a:fillRect/>
          </a:stretch>
        </p:blipFill>
        <p:spPr>
          <a:xfrm>
            <a:off x="1317089" y="1441811"/>
            <a:ext cx="1739876" cy="978680"/>
          </a:xfrm>
          <a:prstGeom prst="rect">
            <a:avLst/>
          </a:prstGeom>
        </p:spPr>
      </p:pic>
      <p:pic>
        <p:nvPicPr>
          <p:cNvPr id="17" name="図 16">
            <a:extLst>
              <a:ext uri="{FF2B5EF4-FFF2-40B4-BE49-F238E27FC236}">
                <a16:creationId xmlns:a16="http://schemas.microsoft.com/office/drawing/2014/main" id="{2967C053-BD88-836E-F2C0-6CD42457C20B}"/>
              </a:ext>
            </a:extLst>
          </p:cNvPr>
          <p:cNvPicPr>
            <a:picLocks noChangeAspect="1"/>
          </p:cNvPicPr>
          <p:nvPr/>
        </p:nvPicPr>
        <p:blipFill>
          <a:blip r:embed="rId7"/>
          <a:stretch>
            <a:fillRect/>
          </a:stretch>
        </p:blipFill>
        <p:spPr>
          <a:xfrm>
            <a:off x="1317090" y="2491238"/>
            <a:ext cx="1739876" cy="978680"/>
          </a:xfrm>
          <a:prstGeom prst="rect">
            <a:avLst/>
          </a:prstGeom>
        </p:spPr>
      </p:pic>
    </p:spTree>
    <p:extLst>
      <p:ext uri="{BB962C8B-B14F-4D97-AF65-F5344CB8AC3E}">
        <p14:creationId xmlns:p14="http://schemas.microsoft.com/office/powerpoint/2010/main" val="34321354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842C0-4407-0344-EC3B-0ADB99525607}"/>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809E85DA-5E34-8579-10CB-E3643805CD74}"/>
              </a:ext>
            </a:extLst>
          </p:cNvPr>
          <p:cNvGraphicFramePr>
            <a:graphicFrameLocks noGrp="1"/>
          </p:cNvGraphicFramePr>
          <p:nvPr>
            <p:extLst>
              <p:ext uri="{D42A27DB-BD31-4B8C-83A1-F6EECF244321}">
                <p14:modId xmlns:p14="http://schemas.microsoft.com/office/powerpoint/2010/main" val="1779760892"/>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裏にある状況を味わう</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最後、</a:t>
                      </a:r>
                      <a:r>
                        <a:rPr kumimoji="1" lang="en-US" altLang="ja-JP" sz="1100" dirty="0">
                          <a:latin typeface="BIZ UDPゴシック" panose="020B0400000000000000" pitchFamily="50" charset="-128"/>
                          <a:ea typeface="BIZ UDPゴシック" panose="020B0400000000000000" pitchFamily="50" charset="-128"/>
                        </a:rPr>
                        <a:t>5</a:t>
                      </a:r>
                      <a:r>
                        <a:rPr kumimoji="1" lang="ja-JP" altLang="en-US" sz="1100" dirty="0">
                          <a:latin typeface="BIZ UDPゴシック" panose="020B0400000000000000" pitchFamily="50" charset="-128"/>
                          <a:ea typeface="BIZ UDPゴシック" panose="020B0400000000000000" pitchFamily="50" charset="-128"/>
                        </a:rPr>
                        <a:t>つ目は、「見えているものの裏にある状況を衛星データで知って味わう、です。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前半でも見た、地球の「夜景」の写真です。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普通に見えると「綺麗だなぁ」という味わい方で終わると思います。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人工衛星も実は夜景のデータを観測しています。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このデータを、世界のどこに人が住んでいるかを示す人口分布のデータと組みあわえると何がわかるでしょうか？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こんなデータが見えてきます。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色にはどんな意味があるのか。。。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ピンク色は、人口が多いのに、そのわりに暗いところ。白い色は、人口が多くて、明るいところ。日本や韓国は白いですね。緑色は、人口が少ない割に明るいところ。北海道とか緑色ですね。黒いところは、人がいなくて、暗いところ。</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こうやってみると、中国やインドなどアジアの多くの国は人口の割に電気が少ないことがわかります。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このデータを見てから夜景の写真を見ると、感じ方が変わりますよね。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ここまで</a:t>
                      </a:r>
                      <a:r>
                        <a:rPr kumimoji="1" lang="en-US" altLang="ja-JP" sz="1100" dirty="0">
                          <a:latin typeface="BIZ UDPゴシック" panose="020B0400000000000000" pitchFamily="50" charset="-128"/>
                          <a:ea typeface="BIZ UDPゴシック" panose="020B0400000000000000" pitchFamily="50" charset="-128"/>
                        </a:rPr>
                        <a:t>5</a:t>
                      </a:r>
                      <a:r>
                        <a:rPr kumimoji="1" lang="ja-JP" altLang="en-US" sz="1100" dirty="0">
                          <a:latin typeface="BIZ UDPゴシック" panose="020B0400000000000000" pitchFamily="50" charset="-128"/>
                          <a:ea typeface="BIZ UDPゴシック" panose="020B0400000000000000" pitchFamily="50" charset="-128"/>
                        </a:rPr>
                        <a:t>つの人間の目と衛星の目を組み合わせた味わい方を見てきました。</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最初に写真だけを見た時とは違う味わい方ができることに気づいてもらえたら嬉しいです。</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BFA08E4B-8ACF-4853-32F3-E34B30BD37BA}"/>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:43</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0F3E530B-4390-5962-2E8D-5E1AD7799B7D}"/>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34</a:t>
            </a:r>
            <a:endParaRPr kumimoji="1" lang="ja-JP" altLang="en-US"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776AA80F-CAC2-A68C-9DEB-55D8851CEB94}"/>
              </a:ext>
            </a:extLst>
          </p:cNvPr>
          <p:cNvPicPr>
            <a:picLocks noChangeAspect="1"/>
          </p:cNvPicPr>
          <p:nvPr/>
        </p:nvPicPr>
        <p:blipFill>
          <a:blip r:embed="rId2"/>
          <a:stretch>
            <a:fillRect/>
          </a:stretch>
        </p:blipFill>
        <p:spPr>
          <a:xfrm>
            <a:off x="1241347" y="3123614"/>
            <a:ext cx="1968017" cy="1107010"/>
          </a:xfrm>
          <a:prstGeom prst="rect">
            <a:avLst/>
          </a:prstGeom>
        </p:spPr>
      </p:pic>
      <p:pic>
        <p:nvPicPr>
          <p:cNvPr id="3" name="図 2">
            <a:extLst>
              <a:ext uri="{FF2B5EF4-FFF2-40B4-BE49-F238E27FC236}">
                <a16:creationId xmlns:a16="http://schemas.microsoft.com/office/drawing/2014/main" id="{F4C0E662-BFD6-50E1-CFF6-9A0EEC114C0F}"/>
              </a:ext>
            </a:extLst>
          </p:cNvPr>
          <p:cNvPicPr>
            <a:picLocks noChangeAspect="1"/>
          </p:cNvPicPr>
          <p:nvPr/>
        </p:nvPicPr>
        <p:blipFill>
          <a:blip r:embed="rId3"/>
          <a:stretch>
            <a:fillRect/>
          </a:stretch>
        </p:blipFill>
        <p:spPr>
          <a:xfrm>
            <a:off x="1255683" y="4342868"/>
            <a:ext cx="1968017" cy="1107010"/>
          </a:xfrm>
          <a:prstGeom prst="rect">
            <a:avLst/>
          </a:prstGeom>
        </p:spPr>
      </p:pic>
      <p:pic>
        <p:nvPicPr>
          <p:cNvPr id="4" name="図 3">
            <a:extLst>
              <a:ext uri="{FF2B5EF4-FFF2-40B4-BE49-F238E27FC236}">
                <a16:creationId xmlns:a16="http://schemas.microsoft.com/office/drawing/2014/main" id="{277AB4CA-7BC7-F9AC-57A6-5E70CD6A53C8}"/>
              </a:ext>
            </a:extLst>
          </p:cNvPr>
          <p:cNvPicPr>
            <a:picLocks noChangeAspect="1"/>
          </p:cNvPicPr>
          <p:nvPr/>
        </p:nvPicPr>
        <p:blipFill>
          <a:blip r:embed="rId4"/>
          <a:stretch>
            <a:fillRect/>
          </a:stretch>
        </p:blipFill>
        <p:spPr>
          <a:xfrm>
            <a:off x="1270020" y="636199"/>
            <a:ext cx="1982352" cy="1115073"/>
          </a:xfrm>
          <a:prstGeom prst="rect">
            <a:avLst/>
          </a:prstGeom>
        </p:spPr>
      </p:pic>
      <p:pic>
        <p:nvPicPr>
          <p:cNvPr id="6" name="図 5">
            <a:extLst>
              <a:ext uri="{FF2B5EF4-FFF2-40B4-BE49-F238E27FC236}">
                <a16:creationId xmlns:a16="http://schemas.microsoft.com/office/drawing/2014/main" id="{B7607CAE-1FDE-B405-F613-A25574E4BE42}"/>
              </a:ext>
            </a:extLst>
          </p:cNvPr>
          <p:cNvPicPr>
            <a:picLocks noChangeAspect="1"/>
          </p:cNvPicPr>
          <p:nvPr/>
        </p:nvPicPr>
        <p:blipFill>
          <a:blip r:embed="rId5"/>
          <a:stretch>
            <a:fillRect/>
          </a:stretch>
        </p:blipFill>
        <p:spPr>
          <a:xfrm>
            <a:off x="1255683" y="1847391"/>
            <a:ext cx="1953681" cy="1098946"/>
          </a:xfrm>
          <a:prstGeom prst="rect">
            <a:avLst/>
          </a:prstGeom>
        </p:spPr>
      </p:pic>
    </p:spTree>
    <p:extLst>
      <p:ext uri="{BB962C8B-B14F-4D97-AF65-F5344CB8AC3E}">
        <p14:creationId xmlns:p14="http://schemas.microsoft.com/office/powerpoint/2010/main" val="17756471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5E5CF6-CE93-D4EE-087D-434951E08903}"/>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54AC7F3D-039B-91FD-F8A7-350877499668}"/>
              </a:ext>
            </a:extLst>
          </p:cNvPr>
          <p:cNvGraphicFramePr>
            <a:graphicFrameLocks noGrp="1"/>
          </p:cNvGraphicFramePr>
          <p:nvPr>
            <p:extLst>
              <p:ext uri="{D42A27DB-BD31-4B8C-83A1-F6EECF244321}">
                <p14:modId xmlns:p14="http://schemas.microsoft.com/office/powerpoint/2010/main" val="1249334860"/>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クロージング</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色んなことを学んできた授業ですが、この辺でおしまいです。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最後にまとめで振り返っていきましょう。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「宇宙から見る地球」を自分ゴトにする、をテーマに、今日は大きく</a:t>
                      </a:r>
                      <a:r>
                        <a:rPr kumimoji="1" lang="en-US" altLang="ja-JP" sz="1100" dirty="0">
                          <a:latin typeface="BIZ UDPゴシック" panose="020B0400000000000000" pitchFamily="50" charset="-128"/>
                          <a:ea typeface="BIZ UDPゴシック" panose="020B0400000000000000" pitchFamily="50" charset="-128"/>
                        </a:rPr>
                        <a:t>3</a:t>
                      </a:r>
                      <a:r>
                        <a:rPr kumimoji="1" lang="ja-JP" altLang="en-US" sz="1100" dirty="0">
                          <a:latin typeface="BIZ UDPゴシック" panose="020B0400000000000000" pitchFamily="50" charset="-128"/>
                          <a:ea typeface="BIZ UDPゴシック" panose="020B0400000000000000" pitchFamily="50" charset="-128"/>
                        </a:rPr>
                        <a:t>つのことを見てきたかと思います。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一つ目は、宇宙から見る地球の写真を味わいながら「人間の目で見て、直感的に味わう素晴らしさ」を見てきました。</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二つ目は、衛星データが色んなビジネスで使われ始めていて、みんなも将来関わるかもしれない、という話をしました。</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そして、</a:t>
                      </a:r>
                      <a:r>
                        <a:rPr kumimoji="1" lang="en-US" altLang="ja-JP" sz="1100" dirty="0">
                          <a:latin typeface="BIZ UDPゴシック" panose="020B0400000000000000" pitchFamily="50" charset="-128"/>
                          <a:ea typeface="BIZ UDPゴシック" panose="020B0400000000000000" pitchFamily="50" charset="-128"/>
                        </a:rPr>
                        <a:t>3</a:t>
                      </a:r>
                      <a:r>
                        <a:rPr kumimoji="1" lang="ja-JP" altLang="en-US" sz="1100" dirty="0">
                          <a:latin typeface="BIZ UDPゴシック" panose="020B0400000000000000" pitchFamily="50" charset="-128"/>
                          <a:ea typeface="BIZ UDPゴシック" panose="020B0400000000000000" pitchFamily="50" charset="-128"/>
                        </a:rPr>
                        <a:t>つ目は、人間が見た写真と衛星のデータを組み合わせることで、より深く味わえることを見てきました。</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今日の授業を通して、</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「宇宙や地球の知識、興味関心」、「宇宙から見る地球」が自分ゴトになりそうな感覚」、「地球、日本、自分の新しいとらえ方」などについて持って帰ってほしいなと思います。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ぜひ、今日紹介した「</a:t>
                      </a:r>
                      <a:r>
                        <a:rPr kumimoji="1" lang="en-US" altLang="ja-JP" sz="1100" dirty="0">
                          <a:latin typeface="BIZ UDPゴシック" panose="020B0400000000000000" pitchFamily="50" charset="-128"/>
                          <a:ea typeface="BIZ UDPゴシック" panose="020B0400000000000000" pitchFamily="50" charset="-128"/>
                        </a:rPr>
                        <a:t>Earth Diary</a:t>
                      </a:r>
                      <a:r>
                        <a:rPr kumimoji="1" lang="ja-JP" altLang="en-US" sz="1100" dirty="0">
                          <a:latin typeface="BIZ UDPゴシック" panose="020B0400000000000000" pitchFamily="50" charset="-128"/>
                          <a:ea typeface="BIZ UDPゴシック" panose="020B0400000000000000" pitchFamily="50" charset="-128"/>
                        </a:rPr>
                        <a:t>」も自分で触ってみてください。</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以上です。お疲れさまでした！</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A20B907C-452B-282D-9579-8F39ED19CE36}"/>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:44</a:t>
            </a:r>
            <a:endParaRPr kumimoji="1" lang="ja-JP" altLang="en-US" sz="1200" dirty="0">
              <a:latin typeface="BIZ UDPゴシック" panose="020B0400000000000000" pitchFamily="50" charset="-128"/>
              <a:ea typeface="BIZ UDPゴシック" panose="020B0400000000000000" pitchFamily="50" charset="-128"/>
            </a:endParaRPr>
          </a:p>
        </p:txBody>
      </p:sp>
      <p:pic>
        <p:nvPicPr>
          <p:cNvPr id="7" name="図 6">
            <a:extLst>
              <a:ext uri="{FF2B5EF4-FFF2-40B4-BE49-F238E27FC236}">
                <a16:creationId xmlns:a16="http://schemas.microsoft.com/office/drawing/2014/main" id="{143411F2-5803-0470-3C48-C4405005A44A}"/>
              </a:ext>
            </a:extLst>
          </p:cNvPr>
          <p:cNvPicPr>
            <a:picLocks noChangeAspect="1"/>
          </p:cNvPicPr>
          <p:nvPr/>
        </p:nvPicPr>
        <p:blipFill>
          <a:blip r:embed="rId2"/>
          <a:stretch>
            <a:fillRect/>
          </a:stretch>
        </p:blipFill>
        <p:spPr>
          <a:xfrm>
            <a:off x="1241348" y="706283"/>
            <a:ext cx="1968017" cy="1107010"/>
          </a:xfrm>
          <a:prstGeom prst="rect">
            <a:avLst/>
          </a:prstGeom>
        </p:spPr>
      </p:pic>
      <p:pic>
        <p:nvPicPr>
          <p:cNvPr id="8" name="図 7">
            <a:extLst>
              <a:ext uri="{FF2B5EF4-FFF2-40B4-BE49-F238E27FC236}">
                <a16:creationId xmlns:a16="http://schemas.microsoft.com/office/drawing/2014/main" id="{2A9F8591-063F-F9A6-EC24-A56690EAE027}"/>
              </a:ext>
            </a:extLst>
          </p:cNvPr>
          <p:cNvPicPr>
            <a:picLocks noChangeAspect="1"/>
          </p:cNvPicPr>
          <p:nvPr/>
        </p:nvPicPr>
        <p:blipFill>
          <a:blip r:embed="rId3"/>
          <a:stretch>
            <a:fillRect/>
          </a:stretch>
        </p:blipFill>
        <p:spPr>
          <a:xfrm>
            <a:off x="1241348" y="1920540"/>
            <a:ext cx="1968017" cy="1107010"/>
          </a:xfrm>
          <a:prstGeom prst="rect">
            <a:avLst/>
          </a:prstGeom>
        </p:spPr>
      </p:pic>
      <p:pic>
        <p:nvPicPr>
          <p:cNvPr id="10" name="図 9">
            <a:extLst>
              <a:ext uri="{FF2B5EF4-FFF2-40B4-BE49-F238E27FC236}">
                <a16:creationId xmlns:a16="http://schemas.microsoft.com/office/drawing/2014/main" id="{EDFDB933-1583-B4AB-F353-B1BF45F370AD}"/>
              </a:ext>
            </a:extLst>
          </p:cNvPr>
          <p:cNvPicPr>
            <a:picLocks noChangeAspect="1"/>
          </p:cNvPicPr>
          <p:nvPr/>
        </p:nvPicPr>
        <p:blipFill>
          <a:blip r:embed="rId4"/>
          <a:stretch>
            <a:fillRect/>
          </a:stretch>
        </p:blipFill>
        <p:spPr>
          <a:xfrm>
            <a:off x="1241348" y="3134798"/>
            <a:ext cx="1968017" cy="1107010"/>
          </a:xfrm>
          <a:prstGeom prst="rect">
            <a:avLst/>
          </a:prstGeom>
        </p:spPr>
      </p:pic>
      <p:pic>
        <p:nvPicPr>
          <p:cNvPr id="11" name="図 10">
            <a:extLst>
              <a:ext uri="{FF2B5EF4-FFF2-40B4-BE49-F238E27FC236}">
                <a16:creationId xmlns:a16="http://schemas.microsoft.com/office/drawing/2014/main" id="{F1F2B3FA-ECE3-E267-BE57-C64DD35E77CD}"/>
              </a:ext>
            </a:extLst>
          </p:cNvPr>
          <p:cNvPicPr>
            <a:picLocks noChangeAspect="1"/>
          </p:cNvPicPr>
          <p:nvPr/>
        </p:nvPicPr>
        <p:blipFill>
          <a:blip r:embed="rId5"/>
          <a:stretch>
            <a:fillRect/>
          </a:stretch>
        </p:blipFill>
        <p:spPr>
          <a:xfrm>
            <a:off x="1241347" y="4349056"/>
            <a:ext cx="1968018" cy="1107010"/>
          </a:xfrm>
          <a:prstGeom prst="rect">
            <a:avLst/>
          </a:prstGeom>
        </p:spPr>
      </p:pic>
      <p:pic>
        <p:nvPicPr>
          <p:cNvPr id="13" name="図 12">
            <a:extLst>
              <a:ext uri="{FF2B5EF4-FFF2-40B4-BE49-F238E27FC236}">
                <a16:creationId xmlns:a16="http://schemas.microsoft.com/office/drawing/2014/main" id="{AFC1CBD1-FA0D-20BA-038E-D8CA607B74CE}"/>
              </a:ext>
            </a:extLst>
          </p:cNvPr>
          <p:cNvPicPr>
            <a:picLocks noChangeAspect="1"/>
          </p:cNvPicPr>
          <p:nvPr/>
        </p:nvPicPr>
        <p:blipFill>
          <a:blip r:embed="rId6"/>
          <a:stretch>
            <a:fillRect/>
          </a:stretch>
        </p:blipFill>
        <p:spPr>
          <a:xfrm>
            <a:off x="1241347" y="5510199"/>
            <a:ext cx="1968018" cy="1107010"/>
          </a:xfrm>
          <a:prstGeom prst="rect">
            <a:avLst/>
          </a:prstGeom>
        </p:spPr>
      </p:pic>
      <p:sp>
        <p:nvSpPr>
          <p:cNvPr id="3" name="正方形/長方形 2">
            <a:extLst>
              <a:ext uri="{FF2B5EF4-FFF2-40B4-BE49-F238E27FC236}">
                <a16:creationId xmlns:a16="http://schemas.microsoft.com/office/drawing/2014/main" id="{A2DFC199-88CC-DEEE-01A5-C55512B55A63}"/>
              </a:ext>
            </a:extLst>
          </p:cNvPr>
          <p:cNvSpPr/>
          <p:nvPr/>
        </p:nvSpPr>
        <p:spPr>
          <a:xfrm>
            <a:off x="3365252" y="5898777"/>
            <a:ext cx="2515595" cy="677760"/>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050" dirty="0">
                <a:solidFill>
                  <a:schemeClr val="tx1"/>
                </a:solidFill>
                <a:latin typeface="Meiryo UI" panose="020B0604030504040204" pitchFamily="50" charset="-128"/>
                <a:ea typeface="Meiryo UI" panose="020B0604030504040204" pitchFamily="50" charset="-128"/>
              </a:rPr>
              <a:t>本内容は、</a:t>
            </a:r>
            <a:r>
              <a:rPr lang="en-US" altLang="ja-JP" sz="1050" dirty="0">
                <a:solidFill>
                  <a:schemeClr val="tx1"/>
                </a:solidFill>
                <a:latin typeface="Meiryo UI" panose="020B0604030504040204" pitchFamily="50" charset="-128"/>
                <a:ea typeface="Meiryo UI" panose="020B0604030504040204" pitchFamily="50" charset="-128"/>
              </a:rPr>
              <a:t>JAXA</a:t>
            </a:r>
            <a:r>
              <a:rPr lang="ja-JP" altLang="en-US" sz="1050" dirty="0">
                <a:solidFill>
                  <a:schemeClr val="tx1"/>
                </a:solidFill>
                <a:latin typeface="Meiryo UI" panose="020B0604030504040204" pitchFamily="50" charset="-128"/>
                <a:ea typeface="Meiryo UI" panose="020B0604030504040204" pitchFamily="50" charset="-128"/>
              </a:rPr>
              <a:t>第一宇宙技術部門監修の書籍「宇宙から見る地球　観測衛星が切りひらく驚きの未来</a:t>
            </a:r>
            <a:r>
              <a:rPr lang="en-US" altLang="ja-JP" sz="1050" dirty="0">
                <a:solidFill>
                  <a:schemeClr val="tx1"/>
                </a:solidFill>
                <a:latin typeface="Meiryo UI" panose="020B0604030504040204" pitchFamily="50" charset="-128"/>
                <a:ea typeface="Meiryo UI" panose="020B0604030504040204" pitchFamily="50" charset="-128"/>
              </a:rPr>
              <a:t>(</a:t>
            </a:r>
            <a:r>
              <a:rPr lang="ja-JP" altLang="en-US" sz="1050" dirty="0">
                <a:solidFill>
                  <a:schemeClr val="tx1"/>
                </a:solidFill>
                <a:latin typeface="Meiryo UI" panose="020B0604030504040204" pitchFamily="50" charset="-128"/>
                <a:ea typeface="Meiryo UI" panose="020B0604030504040204" pitchFamily="50" charset="-128"/>
              </a:rPr>
              <a:t>扶桑社</a:t>
            </a:r>
            <a:r>
              <a:rPr lang="en-US" altLang="ja-JP" sz="1050" dirty="0">
                <a:solidFill>
                  <a:schemeClr val="tx1"/>
                </a:solidFill>
                <a:latin typeface="Meiryo UI" panose="020B0604030504040204" pitchFamily="50" charset="-128"/>
                <a:ea typeface="Meiryo UI" panose="020B0604030504040204" pitchFamily="50" charset="-128"/>
              </a:rPr>
              <a:t>)</a:t>
            </a:r>
            <a:r>
              <a:rPr lang="ja-JP" altLang="en-US" sz="1050" dirty="0">
                <a:solidFill>
                  <a:schemeClr val="tx1"/>
                </a:solidFill>
                <a:latin typeface="Meiryo UI" panose="020B0604030504040204" pitchFamily="50" charset="-128"/>
                <a:ea typeface="Meiryo UI" panose="020B0604030504040204" pitchFamily="50" charset="-128"/>
              </a:rPr>
              <a:t>」に詳しい事例が紹介されており、参考書籍となる。</a:t>
            </a:r>
            <a:endParaRPr kumimoji="1" lang="ja-JP" altLang="en-US" sz="1050" dirty="0">
              <a:solidFill>
                <a:schemeClr val="tx1"/>
              </a:solidFill>
              <a:latin typeface="Meiryo UI" panose="020B0604030504040204" pitchFamily="50" charset="-128"/>
              <a:ea typeface="Meiryo UI" panose="020B0604030504040204" pitchFamily="50" charset="-128"/>
            </a:endParaRPr>
          </a:p>
        </p:txBody>
      </p:sp>
      <p:sp>
        <p:nvSpPr>
          <p:cNvPr id="2" name="正方形/長方形 1">
            <a:extLst>
              <a:ext uri="{FF2B5EF4-FFF2-40B4-BE49-F238E27FC236}">
                <a16:creationId xmlns:a16="http://schemas.microsoft.com/office/drawing/2014/main" id="{274553E4-21B0-B8CE-3CB8-32460EE2FBBE}"/>
              </a:ext>
            </a:extLst>
          </p:cNvPr>
          <p:cNvSpPr/>
          <p:nvPr/>
        </p:nvSpPr>
        <p:spPr>
          <a:xfrm>
            <a:off x="6338203" y="983326"/>
            <a:ext cx="3376208" cy="571154"/>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050" dirty="0">
                <a:solidFill>
                  <a:schemeClr val="tx1"/>
                </a:solidFill>
                <a:latin typeface="Meiryo UI" panose="020B0604030504040204" pitchFamily="50" charset="-128"/>
                <a:ea typeface="Meiryo UI" panose="020B0604030504040204" pitchFamily="50" charset="-128"/>
              </a:rPr>
              <a:t>情報量が多いため、</a:t>
            </a:r>
            <a:r>
              <a:rPr lang="en-US" altLang="ja-JP" sz="1050" dirty="0">
                <a:solidFill>
                  <a:schemeClr val="tx1"/>
                </a:solidFill>
                <a:latin typeface="Meiryo UI" panose="020B0604030504040204" pitchFamily="50" charset="-128"/>
                <a:ea typeface="Meiryo UI" panose="020B0604030504040204" pitchFamily="50" charset="-128"/>
              </a:rPr>
              <a:t>3</a:t>
            </a:r>
            <a:r>
              <a:rPr lang="ja-JP" altLang="en-US" sz="1050" dirty="0">
                <a:solidFill>
                  <a:schemeClr val="tx1"/>
                </a:solidFill>
                <a:latin typeface="Meiryo UI" panose="020B0604030504040204" pitchFamily="50" charset="-128"/>
                <a:ea typeface="Meiryo UI" panose="020B0604030504040204" pitchFamily="50" charset="-128"/>
              </a:rPr>
              <a:t>つにサマリして生徒の心に主要な後味を残す。</a:t>
            </a:r>
            <a:r>
              <a:rPr lang="en-US" altLang="ja-JP" sz="1050" dirty="0">
                <a:solidFill>
                  <a:schemeClr val="tx1"/>
                </a:solidFill>
                <a:latin typeface="Meiryo UI" panose="020B0604030504040204" pitchFamily="50" charset="-128"/>
                <a:ea typeface="Meiryo UI" panose="020B0604030504040204" pitchFamily="50" charset="-128"/>
              </a:rPr>
              <a:t>My Earth</a:t>
            </a:r>
            <a:r>
              <a:rPr lang="ja-JP" altLang="en-US" sz="1050" dirty="0">
                <a:solidFill>
                  <a:schemeClr val="tx1"/>
                </a:solidFill>
                <a:latin typeface="Meiryo UI" panose="020B0604030504040204" pitchFamily="50" charset="-128"/>
                <a:ea typeface="Meiryo UI" panose="020B0604030504040204" pitchFamily="50" charset="-128"/>
              </a:rPr>
              <a:t>ミッションのアンケートは生徒によって、多様な受け止めが残っている。</a:t>
            </a:r>
            <a:endParaRPr lang="en-US" altLang="ja-JP" sz="1050" dirty="0">
              <a:solidFill>
                <a:schemeClr val="tx1"/>
              </a:solidFill>
              <a:latin typeface="Meiryo UI" panose="020B0604030504040204" pitchFamily="50" charset="-128"/>
              <a:ea typeface="Meiryo UI" panose="020B0604030504040204" pitchFamily="50" charset="-128"/>
            </a:endParaRPr>
          </a:p>
        </p:txBody>
      </p:sp>
      <p:sp>
        <p:nvSpPr>
          <p:cNvPr id="16" name="テキスト ボックス 15">
            <a:extLst>
              <a:ext uri="{FF2B5EF4-FFF2-40B4-BE49-F238E27FC236}">
                <a16:creationId xmlns:a16="http://schemas.microsoft.com/office/drawing/2014/main" id="{AF1B575E-FA2C-633A-8BB4-D986A4C510DB}"/>
              </a:ext>
            </a:extLst>
          </p:cNvPr>
          <p:cNvSpPr txBox="1"/>
          <p:nvPr/>
        </p:nvSpPr>
        <p:spPr>
          <a:xfrm>
            <a:off x="6054665" y="4703855"/>
            <a:ext cx="3566108" cy="1892826"/>
          </a:xfrm>
          <a:prstGeom prst="rect">
            <a:avLst/>
          </a:prstGeom>
          <a:solidFill>
            <a:schemeClr val="accent6">
              <a:lumMod val="20000"/>
              <a:lumOff val="80000"/>
            </a:schemeClr>
          </a:solidFill>
          <a:ln>
            <a:solidFill>
              <a:schemeClr val="tx1">
                <a:lumMod val="95000"/>
                <a:lumOff val="5000"/>
              </a:schemeClr>
            </a:solidFill>
          </a:ln>
        </p:spPr>
        <p:txBody>
          <a:bodyPr wrap="square">
            <a:spAutoFit/>
          </a:bodyPr>
          <a:lstStyle/>
          <a:p>
            <a:r>
              <a:rPr kumimoji="1" lang="en-US" altLang="ja-JP" sz="900" dirty="0">
                <a:latin typeface="Meiryo UI" panose="020B0604030504040204" pitchFamily="50" charset="-128"/>
                <a:ea typeface="Meiryo UI" panose="020B0604030504040204" pitchFamily="50" charset="-128"/>
              </a:rPr>
              <a:t>My Earth</a:t>
            </a:r>
            <a:r>
              <a:rPr kumimoji="1" lang="ja-JP" altLang="en-US" sz="900" dirty="0">
                <a:latin typeface="Meiryo UI" panose="020B0604030504040204" pitchFamily="50" charset="-128"/>
                <a:ea typeface="Meiryo UI" panose="020B0604030504040204" pitchFamily="50" charset="-128"/>
              </a:rPr>
              <a:t>ミッション</a:t>
            </a:r>
            <a:r>
              <a:rPr kumimoji="1" lang="en-US" altLang="ja-JP" sz="900" dirty="0">
                <a:latin typeface="Meiryo UI" panose="020B0604030504040204" pitchFamily="50" charset="-128"/>
                <a:ea typeface="Meiryo UI" panose="020B0604030504040204" pitchFamily="50" charset="-128"/>
              </a:rPr>
              <a:t>’(2026/1)</a:t>
            </a:r>
            <a:r>
              <a:rPr kumimoji="1" lang="ja-JP" altLang="en-US" sz="900" dirty="0">
                <a:latin typeface="Meiryo UI" panose="020B0604030504040204" pitchFamily="50" charset="-128"/>
                <a:ea typeface="Meiryo UI" panose="020B0604030504040204" pitchFamily="50" charset="-128"/>
              </a:rPr>
              <a:t>での本授業の生徒の受け止め例</a:t>
            </a:r>
            <a:endParaRPr kumimoji="1" lang="en-US" altLang="ja-JP" sz="900" dirty="0">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l"/>
            </a:pPr>
            <a:r>
              <a:rPr kumimoji="1" lang="ja-JP" altLang="en-US" sz="900" dirty="0">
                <a:latin typeface="Meiryo UI" panose="020B0604030504040204" pitchFamily="50" charset="-128"/>
                <a:ea typeface="Meiryo UI" panose="020B0604030504040204" pitchFamily="50" charset="-128"/>
              </a:rPr>
              <a:t>宇宙や地球への関心が高まった。</a:t>
            </a:r>
          </a:p>
          <a:p>
            <a:pPr marL="285750" indent="-285750">
              <a:buFont typeface="Wingdings" panose="05000000000000000000" pitchFamily="2" charset="2"/>
              <a:buChar char="l"/>
            </a:pPr>
            <a:r>
              <a:rPr kumimoji="1" lang="ja-JP" altLang="en-US" sz="900" dirty="0">
                <a:latin typeface="Meiryo UI" panose="020B0604030504040204" pitchFamily="50" charset="-128"/>
                <a:ea typeface="Meiryo UI" panose="020B0604030504040204" pitchFamily="50" charset="-128"/>
              </a:rPr>
              <a:t>衛星データが様々な産業で不可欠になっているものとわかりびっくりした。自分も仕事で関わりそうと思った。</a:t>
            </a:r>
          </a:p>
          <a:p>
            <a:pPr marL="285750" indent="-285750">
              <a:buFont typeface="Wingdings" panose="05000000000000000000" pitchFamily="2" charset="2"/>
              <a:buChar char="l"/>
            </a:pPr>
            <a:r>
              <a:rPr kumimoji="1" lang="ja-JP" altLang="en-US" sz="900" dirty="0">
                <a:latin typeface="Meiryo UI" panose="020B0604030504040204" pitchFamily="50" charset="-128"/>
                <a:ea typeface="Meiryo UI" panose="020B0604030504040204" pitchFamily="50" charset="-128"/>
              </a:rPr>
              <a:t>難しい講義だと思っていたが、わかりやすい</a:t>
            </a:r>
            <a:r>
              <a:rPr lang="ja-JP" altLang="en-US" sz="900" dirty="0">
                <a:latin typeface="Meiryo UI" panose="020B0604030504040204" pitchFamily="50" charset="-128"/>
                <a:ea typeface="Meiryo UI" panose="020B0604030504040204" pitchFamily="50" charset="-128"/>
              </a:rPr>
              <a:t>内容</a:t>
            </a:r>
            <a:r>
              <a:rPr kumimoji="1" lang="ja-JP" altLang="en-US" sz="900" dirty="0">
                <a:latin typeface="Meiryo UI" panose="020B0604030504040204" pitchFamily="50" charset="-128"/>
                <a:ea typeface="Meiryo UI" panose="020B0604030504040204" pitchFamily="50" charset="-128"/>
              </a:rPr>
              <a:t>と、直感的な宇宙から見る地球の写真を見る体験で楽しかった。</a:t>
            </a:r>
          </a:p>
          <a:p>
            <a:pPr marL="285750" indent="-285750">
              <a:buFont typeface="Wingdings" panose="05000000000000000000" pitchFamily="2" charset="2"/>
              <a:buChar char="l"/>
            </a:pPr>
            <a:r>
              <a:rPr kumimoji="1" lang="ja-JP" altLang="en-US" sz="900" dirty="0">
                <a:latin typeface="Meiryo UI" panose="020B0604030504040204" pitchFamily="50" charset="-128"/>
                <a:ea typeface="Meiryo UI" panose="020B0604030504040204" pitchFamily="50" charset="-128"/>
              </a:rPr>
              <a:t>宇宙から見る地球の写真の素晴らしさの捉え方が生徒によって異なり、人の感性の大切さや多様性を感じられた。</a:t>
            </a:r>
          </a:p>
          <a:p>
            <a:pPr marL="285750" indent="-285750">
              <a:buFont typeface="Wingdings" panose="05000000000000000000" pitchFamily="2" charset="2"/>
              <a:buChar char="l"/>
            </a:pPr>
            <a:r>
              <a:rPr kumimoji="1" lang="ja-JP" altLang="en-US" sz="900" dirty="0">
                <a:latin typeface="Meiryo UI" panose="020B0604030504040204" pitchFamily="50" charset="-128"/>
                <a:ea typeface="Meiryo UI" panose="020B0604030504040204" pitchFamily="50" charset="-128"/>
              </a:rPr>
              <a:t>目で見て、感性で捉えた写真を、衛星データを組み合わせて読み解くことで、より深い理解ができることがわかって新鮮だった。</a:t>
            </a:r>
          </a:p>
          <a:p>
            <a:pPr marL="285750" indent="-285750">
              <a:buFont typeface="Wingdings" panose="05000000000000000000" pitchFamily="2" charset="2"/>
              <a:buChar char="l"/>
            </a:pPr>
            <a:r>
              <a:rPr kumimoji="1" lang="ja-JP" altLang="en-US" sz="900" dirty="0">
                <a:latin typeface="Meiryo UI" panose="020B0604030504040204" pitchFamily="50" charset="-128"/>
                <a:ea typeface="Meiryo UI" panose="020B0604030504040204" pitchFamily="50" charset="-128"/>
              </a:rPr>
              <a:t>気候変動や環境問題のこと、世界がつながっていることを実感できた。</a:t>
            </a:r>
          </a:p>
          <a:p>
            <a:pPr marL="285750" indent="-285750">
              <a:buFont typeface="Wingdings" panose="05000000000000000000" pitchFamily="2" charset="2"/>
              <a:buChar char="l"/>
            </a:pPr>
            <a:r>
              <a:rPr kumimoji="1" lang="ja-JP" altLang="en-US" sz="900" dirty="0">
                <a:latin typeface="Meiryo UI" panose="020B0604030504040204" pitchFamily="50" charset="-128"/>
                <a:ea typeface="Meiryo UI" panose="020B0604030504040204" pitchFamily="50" charset="-128"/>
              </a:rPr>
              <a:t>宇宙は遠いものと思っていたけれど、宇宙から見る地球は、ものの見方を新しくしてくれる身近なものだとわかった。</a:t>
            </a:r>
          </a:p>
        </p:txBody>
      </p:sp>
      <p:sp>
        <p:nvSpPr>
          <p:cNvPr id="12" name="テキスト ボックス 11">
            <a:extLst>
              <a:ext uri="{FF2B5EF4-FFF2-40B4-BE49-F238E27FC236}">
                <a16:creationId xmlns:a16="http://schemas.microsoft.com/office/drawing/2014/main" id="{9D871B4F-B560-8F0A-86D6-4EA7C01B1456}"/>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35</a:t>
            </a:r>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2074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98727C-C78B-E664-555C-77682BC13953}"/>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04E61555-B327-C361-D32D-F00D64C74B47}"/>
              </a:ext>
            </a:extLst>
          </p:cNvPr>
          <p:cNvGraphicFramePr>
            <a:graphicFrameLocks noGrp="1"/>
          </p:cNvGraphicFramePr>
          <p:nvPr>
            <p:extLst>
              <p:ext uri="{D42A27DB-BD31-4B8C-83A1-F6EECF244321}">
                <p14:modId xmlns:p14="http://schemas.microsoft.com/office/powerpoint/2010/main" val="2944509182"/>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宇宙環境について</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無重力だと、水は丸くなってこんな感じにふわふわ浮いてしまいます。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次に、宇宙は空気がありません＝真空だよね。宇宙ステーションの中は空気があるけど、外に出ると、空気がないので息ができません。</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そんな宇宙空間に人が出ていくために着るのが？？</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生徒が「宇宙服！」と答える</a:t>
                      </a:r>
                      <a:r>
                        <a:rPr kumimoji="1" lang="en-US" altLang="ja-JP" sz="1100" dirty="0">
                          <a:latin typeface="BIZ UDPゴシック" panose="020B0400000000000000" pitchFamily="50" charset="-128"/>
                          <a:ea typeface="BIZ UDPゴシック" panose="020B0400000000000000" pitchFamily="50" charset="-128"/>
                        </a:rPr>
                        <a:t>)</a:t>
                      </a: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そうだね。空気を積んでいる宇宙服を着て、外に出ていきます。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では、この宇宙服の外側の宇宙空間、暑いんでしょうか？寒いんでしょうか？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三択で聞いてみましょう。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一番、寒いと思う人！、</a:t>
                      </a:r>
                      <a:r>
                        <a:rPr kumimoji="1" lang="en-US" altLang="ja-JP" sz="1100" dirty="0">
                          <a:latin typeface="BIZ UDPゴシック" panose="020B0400000000000000" pitchFamily="50" charset="-128"/>
                          <a:ea typeface="BIZ UDPゴシック" panose="020B0400000000000000" pitchFamily="50" charset="-128"/>
                        </a:rPr>
                        <a:t>2</a:t>
                      </a:r>
                      <a:r>
                        <a:rPr kumimoji="1" lang="ja-JP" altLang="en-US" sz="1100" dirty="0">
                          <a:latin typeface="BIZ UDPゴシック" panose="020B0400000000000000" pitchFamily="50" charset="-128"/>
                          <a:ea typeface="BIZ UDPゴシック" panose="020B0400000000000000" pitchFamily="50" charset="-128"/>
                        </a:rPr>
                        <a:t>番、暑いと思う人、</a:t>
                      </a:r>
                      <a:r>
                        <a:rPr kumimoji="1" lang="en-US" altLang="ja-JP" sz="1100" dirty="0">
                          <a:latin typeface="BIZ UDPゴシック" panose="020B0400000000000000" pitchFamily="50" charset="-128"/>
                          <a:ea typeface="BIZ UDPゴシック" panose="020B0400000000000000" pitchFamily="50" charset="-128"/>
                        </a:rPr>
                        <a:t>3</a:t>
                      </a:r>
                      <a:r>
                        <a:rPr kumimoji="1" lang="ja-JP" altLang="en-US" sz="1100" dirty="0">
                          <a:latin typeface="BIZ UDPゴシック" panose="020B0400000000000000" pitchFamily="50" charset="-128"/>
                          <a:ea typeface="BIZ UDPゴシック" panose="020B0400000000000000" pitchFamily="50" charset="-128"/>
                        </a:rPr>
                        <a:t>番、寒くて暑い、と思う人！</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生徒たちが手を挙げる。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3FF32902-4EF4-7767-B4D0-68FC855523A6}"/>
              </a:ext>
            </a:extLst>
          </p:cNvPr>
          <p:cNvSpPr txBox="1"/>
          <p:nvPr/>
        </p:nvSpPr>
        <p:spPr>
          <a:xfrm>
            <a:off x="191589" y="495151"/>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05</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33" name="テキスト ボックス 32">
            <a:extLst>
              <a:ext uri="{FF2B5EF4-FFF2-40B4-BE49-F238E27FC236}">
                <a16:creationId xmlns:a16="http://schemas.microsoft.com/office/drawing/2014/main" id="{045AE43D-3E25-9ABC-CBF6-4975B9F3716D}"/>
              </a:ext>
            </a:extLst>
          </p:cNvPr>
          <p:cNvSpPr txBox="1"/>
          <p:nvPr/>
        </p:nvSpPr>
        <p:spPr>
          <a:xfrm>
            <a:off x="9501051" y="6488668"/>
            <a:ext cx="40494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3</a:t>
            </a:r>
            <a:endParaRPr kumimoji="1" lang="ja-JP" altLang="en-US"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5209E7E7-E05A-CB8F-0C92-902B56C4C2CC}"/>
              </a:ext>
            </a:extLst>
          </p:cNvPr>
          <p:cNvPicPr>
            <a:picLocks noChangeAspect="1"/>
          </p:cNvPicPr>
          <p:nvPr/>
        </p:nvPicPr>
        <p:blipFill>
          <a:blip r:embed="rId2"/>
          <a:stretch>
            <a:fillRect/>
          </a:stretch>
        </p:blipFill>
        <p:spPr>
          <a:xfrm>
            <a:off x="1223418" y="495151"/>
            <a:ext cx="1950088" cy="1096925"/>
          </a:xfrm>
          <a:prstGeom prst="rect">
            <a:avLst/>
          </a:prstGeom>
        </p:spPr>
      </p:pic>
      <p:pic>
        <p:nvPicPr>
          <p:cNvPr id="3" name="図 2">
            <a:extLst>
              <a:ext uri="{FF2B5EF4-FFF2-40B4-BE49-F238E27FC236}">
                <a16:creationId xmlns:a16="http://schemas.microsoft.com/office/drawing/2014/main" id="{41DA6357-CA24-D78C-3C7D-2B8F325489A1}"/>
              </a:ext>
            </a:extLst>
          </p:cNvPr>
          <p:cNvPicPr>
            <a:picLocks noChangeAspect="1"/>
          </p:cNvPicPr>
          <p:nvPr/>
        </p:nvPicPr>
        <p:blipFill>
          <a:blip r:embed="rId3"/>
          <a:stretch>
            <a:fillRect/>
          </a:stretch>
        </p:blipFill>
        <p:spPr>
          <a:xfrm>
            <a:off x="1223418" y="1714351"/>
            <a:ext cx="1950088" cy="1096925"/>
          </a:xfrm>
          <a:prstGeom prst="rect">
            <a:avLst/>
          </a:prstGeom>
        </p:spPr>
      </p:pic>
      <p:pic>
        <p:nvPicPr>
          <p:cNvPr id="4" name="図 3">
            <a:extLst>
              <a:ext uri="{FF2B5EF4-FFF2-40B4-BE49-F238E27FC236}">
                <a16:creationId xmlns:a16="http://schemas.microsoft.com/office/drawing/2014/main" id="{87DC011A-2E49-63E8-F48B-1B6B37254E00}"/>
              </a:ext>
            </a:extLst>
          </p:cNvPr>
          <p:cNvPicPr>
            <a:picLocks noChangeAspect="1"/>
          </p:cNvPicPr>
          <p:nvPr/>
        </p:nvPicPr>
        <p:blipFill>
          <a:blip r:embed="rId4"/>
          <a:stretch>
            <a:fillRect/>
          </a:stretch>
        </p:blipFill>
        <p:spPr>
          <a:xfrm>
            <a:off x="1223418" y="2933551"/>
            <a:ext cx="1950089" cy="1096925"/>
          </a:xfrm>
          <a:prstGeom prst="rect">
            <a:avLst/>
          </a:prstGeom>
        </p:spPr>
      </p:pic>
      <p:pic>
        <p:nvPicPr>
          <p:cNvPr id="7" name="図 6">
            <a:extLst>
              <a:ext uri="{FF2B5EF4-FFF2-40B4-BE49-F238E27FC236}">
                <a16:creationId xmlns:a16="http://schemas.microsoft.com/office/drawing/2014/main" id="{AD9F2145-2F89-459B-9BC5-D7F08BC28F05}"/>
              </a:ext>
            </a:extLst>
          </p:cNvPr>
          <p:cNvPicPr>
            <a:picLocks noChangeAspect="1"/>
          </p:cNvPicPr>
          <p:nvPr/>
        </p:nvPicPr>
        <p:blipFill>
          <a:blip r:embed="rId5"/>
          <a:stretch>
            <a:fillRect/>
          </a:stretch>
        </p:blipFill>
        <p:spPr>
          <a:xfrm>
            <a:off x="1223418" y="5391743"/>
            <a:ext cx="1950089" cy="1096925"/>
          </a:xfrm>
          <a:prstGeom prst="rect">
            <a:avLst/>
          </a:prstGeom>
        </p:spPr>
      </p:pic>
      <p:pic>
        <p:nvPicPr>
          <p:cNvPr id="14" name="図 13">
            <a:extLst>
              <a:ext uri="{FF2B5EF4-FFF2-40B4-BE49-F238E27FC236}">
                <a16:creationId xmlns:a16="http://schemas.microsoft.com/office/drawing/2014/main" id="{7082C849-E42B-CC9E-8896-C8DA23ACB06F}"/>
              </a:ext>
            </a:extLst>
          </p:cNvPr>
          <p:cNvPicPr>
            <a:picLocks noChangeAspect="1"/>
          </p:cNvPicPr>
          <p:nvPr/>
        </p:nvPicPr>
        <p:blipFill>
          <a:blip r:embed="rId6"/>
          <a:stretch>
            <a:fillRect/>
          </a:stretch>
        </p:blipFill>
        <p:spPr>
          <a:xfrm>
            <a:off x="1223418" y="4113664"/>
            <a:ext cx="1950089" cy="1096925"/>
          </a:xfrm>
          <a:prstGeom prst="rect">
            <a:avLst/>
          </a:prstGeom>
        </p:spPr>
      </p:pic>
      <p:sp>
        <p:nvSpPr>
          <p:cNvPr id="6" name="正方形/長方形 5">
            <a:extLst>
              <a:ext uri="{FF2B5EF4-FFF2-40B4-BE49-F238E27FC236}">
                <a16:creationId xmlns:a16="http://schemas.microsoft.com/office/drawing/2014/main" id="{9DEC3BD0-61D4-7873-715E-517BD59CDCDF}"/>
              </a:ext>
            </a:extLst>
          </p:cNvPr>
          <p:cNvSpPr/>
          <p:nvPr/>
        </p:nvSpPr>
        <p:spPr>
          <a:xfrm>
            <a:off x="7197393" y="1043613"/>
            <a:ext cx="2303658" cy="300273"/>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dirty="0">
                <a:solidFill>
                  <a:schemeClr val="tx1"/>
                </a:solidFill>
                <a:latin typeface="Meiryo UI" panose="020B0604030504040204" pitchFamily="50" charset="-128"/>
                <a:ea typeface="Meiryo UI" panose="020B0604030504040204" pitchFamily="50" charset="-128"/>
              </a:rPr>
              <a:t>インパクトのある写真での驚きポイント</a:t>
            </a:r>
          </a:p>
        </p:txBody>
      </p:sp>
    </p:spTree>
    <p:extLst>
      <p:ext uri="{BB962C8B-B14F-4D97-AF65-F5344CB8AC3E}">
        <p14:creationId xmlns:p14="http://schemas.microsoft.com/office/powerpoint/2010/main" val="10396168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5F573-7947-9559-5733-4166C53DFCFC}"/>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529B8F77-1CA0-D84A-7F12-D7962FBBC7CA}"/>
              </a:ext>
            </a:extLst>
          </p:cNvPr>
          <p:cNvGraphicFramePr>
            <a:graphicFrameLocks noGrp="1"/>
          </p:cNvGraphicFramePr>
          <p:nvPr>
            <p:extLst>
              <p:ext uri="{D42A27DB-BD31-4B8C-83A1-F6EECF244321}">
                <p14:modId xmlns:p14="http://schemas.microsoft.com/office/powerpoint/2010/main" val="453726514"/>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宇宙環境について</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正解は、</a:t>
                      </a:r>
                      <a:r>
                        <a:rPr kumimoji="1" lang="en-US" altLang="ja-JP" sz="1100" dirty="0">
                          <a:latin typeface="BIZ UDPゴシック" panose="020B0400000000000000" pitchFamily="50" charset="-128"/>
                          <a:ea typeface="BIZ UDPゴシック" panose="020B0400000000000000" pitchFamily="50" charset="-128"/>
                        </a:rPr>
                        <a:t>3</a:t>
                      </a:r>
                      <a:r>
                        <a:rPr kumimoji="1" lang="ja-JP" altLang="en-US" sz="1100" dirty="0">
                          <a:latin typeface="BIZ UDPゴシック" panose="020B0400000000000000" pitchFamily="50" charset="-128"/>
                          <a:ea typeface="BIZ UDPゴシック" panose="020B0400000000000000" pitchFamily="50" charset="-128"/>
                        </a:rPr>
                        <a:t>番の「暑くて寒い」でした！怪しい答えだから、これだと思った人も多かったかな？</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空間は、とっても寒いです。でも、太陽があるので、夏に車に太陽があたってアッチッチになってるのを触ったことある人いると思うけど、宇宙は空気がないので太陽が当たっても風とかで冷やされないのでどんどん温度が上がってアッチッチになっていまいます。太陽があたると</a:t>
                      </a:r>
                      <a:r>
                        <a:rPr kumimoji="1" lang="en-US" altLang="ja-JP" sz="1100" dirty="0">
                          <a:latin typeface="BIZ UDPゴシック" panose="020B0400000000000000" pitchFamily="50" charset="-128"/>
                          <a:ea typeface="BIZ UDPゴシック" panose="020B0400000000000000" pitchFamily="50" charset="-128"/>
                        </a:rPr>
                        <a:t>100</a:t>
                      </a:r>
                      <a:r>
                        <a:rPr kumimoji="1" lang="ja-JP" altLang="en-US" sz="1100" dirty="0">
                          <a:latin typeface="BIZ UDPゴシック" panose="020B0400000000000000" pitchFamily="50" charset="-128"/>
                          <a:ea typeface="BIZ UDPゴシック" panose="020B0400000000000000" pitchFamily="50" charset="-128"/>
                        </a:rPr>
                        <a:t>度以上、逆に太陽が当たらない影の部分はー</a:t>
                      </a:r>
                      <a:r>
                        <a:rPr kumimoji="1" lang="en-US" altLang="ja-JP" sz="1100" dirty="0">
                          <a:latin typeface="BIZ UDPゴシック" panose="020B0400000000000000" pitchFamily="50" charset="-128"/>
                          <a:ea typeface="BIZ UDPゴシック" panose="020B0400000000000000" pitchFamily="50" charset="-128"/>
                        </a:rPr>
                        <a:t>100</a:t>
                      </a:r>
                      <a:r>
                        <a:rPr kumimoji="1" lang="ja-JP" altLang="en-US" sz="1100" dirty="0">
                          <a:latin typeface="BIZ UDPゴシック" panose="020B0400000000000000" pitchFamily="50" charset="-128"/>
                          <a:ea typeface="BIZ UDPゴシック" panose="020B0400000000000000" pitchFamily="50" charset="-128"/>
                        </a:rPr>
                        <a:t>度以上と、すごく過酷な環境です。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過酷な環境と言えば、もう一つ過酷なポイントがあります。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放射線がたくさんあたるんです。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みんな、「放射線」は知ってるかな？原子力発電所とかの話で出てくる、体にあたったり、機械にあたったりするとダメージを与える、悪いビームみたいなもんだよね。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宇宙ではそれにたくさん当たってしまうんです。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んな風に、太陽からオレンジ色の放射線が、銀河の方から青い放射線が地球に飛んでくるんだけど、地球は磁場という緑色のバリヤーで守ってくれてるんだよね。でも、宇宙に行くとこのバリヤが弱いところを通ることになるので、地球にいるよりダメージを受けてしまうんだよね。宇宙飛行士も長く宇宙にいると健康に影響があるし、人工衛星も飛んでいる最中にダメージを受けてしまうことがあり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r>
                        <a:rPr kumimoji="1" lang="ja-JP" altLang="en-US" sz="1100" dirty="0">
                          <a:latin typeface="BIZ UDPゴシック" panose="020B0400000000000000" pitchFamily="50" charset="-128"/>
                          <a:ea typeface="BIZ UDPゴシック" panose="020B0400000000000000" pitchFamily="50" charset="-128"/>
                        </a:rPr>
                        <a:t>厳しい環境のことばっかり話したけど、いいところももちろんあります。</a:t>
                      </a: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r>
                        <a:rPr kumimoji="1" lang="ja-JP" altLang="en-US" sz="1100" dirty="0">
                          <a:latin typeface="BIZ UDPゴシック" panose="020B0400000000000000" pitchFamily="50" charset="-128"/>
                          <a:ea typeface="BIZ UDPゴシック" panose="020B0400000000000000" pitchFamily="50" charset="-128"/>
                        </a:rPr>
                        <a:t>「景色は最高！」</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374E7355-5D5F-5B9E-AE15-6B8D9951928F}"/>
              </a:ext>
            </a:extLst>
          </p:cNvPr>
          <p:cNvSpPr txBox="1"/>
          <p:nvPr/>
        </p:nvSpPr>
        <p:spPr>
          <a:xfrm>
            <a:off x="191589" y="632482"/>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06</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33" name="テキスト ボックス 32">
            <a:extLst>
              <a:ext uri="{FF2B5EF4-FFF2-40B4-BE49-F238E27FC236}">
                <a16:creationId xmlns:a16="http://schemas.microsoft.com/office/drawing/2014/main" id="{9CAAA2EE-981B-9E2D-9B21-7E39FE44BEBE}"/>
              </a:ext>
            </a:extLst>
          </p:cNvPr>
          <p:cNvSpPr txBox="1"/>
          <p:nvPr/>
        </p:nvSpPr>
        <p:spPr>
          <a:xfrm>
            <a:off x="9501051" y="6488668"/>
            <a:ext cx="40494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4</a:t>
            </a:r>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152C11B4-3E67-8426-C67D-F86D00A19EF5}"/>
              </a:ext>
            </a:extLst>
          </p:cNvPr>
          <p:cNvPicPr>
            <a:picLocks noChangeAspect="1"/>
          </p:cNvPicPr>
          <p:nvPr/>
        </p:nvPicPr>
        <p:blipFill>
          <a:blip r:embed="rId2"/>
          <a:stretch>
            <a:fillRect/>
          </a:stretch>
        </p:blipFill>
        <p:spPr>
          <a:xfrm>
            <a:off x="1205489" y="706282"/>
            <a:ext cx="1994911" cy="1122137"/>
          </a:xfrm>
          <a:prstGeom prst="rect">
            <a:avLst/>
          </a:prstGeom>
        </p:spPr>
      </p:pic>
      <p:pic>
        <p:nvPicPr>
          <p:cNvPr id="8" name="図 7">
            <a:extLst>
              <a:ext uri="{FF2B5EF4-FFF2-40B4-BE49-F238E27FC236}">
                <a16:creationId xmlns:a16="http://schemas.microsoft.com/office/drawing/2014/main" id="{50206490-DBAF-0DA8-1BE7-9D6E9E5D8645}"/>
              </a:ext>
            </a:extLst>
          </p:cNvPr>
          <p:cNvPicPr>
            <a:picLocks noChangeAspect="1"/>
          </p:cNvPicPr>
          <p:nvPr/>
        </p:nvPicPr>
        <p:blipFill>
          <a:blip r:embed="rId3"/>
          <a:stretch>
            <a:fillRect/>
          </a:stretch>
        </p:blipFill>
        <p:spPr>
          <a:xfrm>
            <a:off x="1205489" y="1929505"/>
            <a:ext cx="1994912" cy="1122138"/>
          </a:xfrm>
          <a:prstGeom prst="rect">
            <a:avLst/>
          </a:prstGeom>
        </p:spPr>
      </p:pic>
      <p:pic>
        <p:nvPicPr>
          <p:cNvPr id="10" name="図 9">
            <a:extLst>
              <a:ext uri="{FF2B5EF4-FFF2-40B4-BE49-F238E27FC236}">
                <a16:creationId xmlns:a16="http://schemas.microsoft.com/office/drawing/2014/main" id="{E038E92B-2699-49E2-209A-2868E6A36827}"/>
              </a:ext>
            </a:extLst>
          </p:cNvPr>
          <p:cNvPicPr>
            <a:picLocks noChangeAspect="1"/>
          </p:cNvPicPr>
          <p:nvPr/>
        </p:nvPicPr>
        <p:blipFill>
          <a:blip r:embed="rId4"/>
          <a:stretch>
            <a:fillRect/>
          </a:stretch>
        </p:blipFill>
        <p:spPr>
          <a:xfrm>
            <a:off x="1205489" y="3152729"/>
            <a:ext cx="1994911" cy="1122137"/>
          </a:xfrm>
          <a:prstGeom prst="rect">
            <a:avLst/>
          </a:prstGeom>
        </p:spPr>
      </p:pic>
      <p:pic>
        <p:nvPicPr>
          <p:cNvPr id="11" name="図 10">
            <a:extLst>
              <a:ext uri="{FF2B5EF4-FFF2-40B4-BE49-F238E27FC236}">
                <a16:creationId xmlns:a16="http://schemas.microsoft.com/office/drawing/2014/main" id="{64B19FCD-0F2D-2FCF-9634-E014405AC999}"/>
              </a:ext>
            </a:extLst>
          </p:cNvPr>
          <p:cNvPicPr>
            <a:picLocks noChangeAspect="1"/>
          </p:cNvPicPr>
          <p:nvPr/>
        </p:nvPicPr>
        <p:blipFill>
          <a:blip r:embed="rId5"/>
          <a:stretch>
            <a:fillRect/>
          </a:stretch>
        </p:blipFill>
        <p:spPr>
          <a:xfrm>
            <a:off x="1205488" y="4375952"/>
            <a:ext cx="1994910" cy="1122137"/>
          </a:xfrm>
          <a:prstGeom prst="rect">
            <a:avLst/>
          </a:prstGeom>
        </p:spPr>
      </p:pic>
      <p:pic>
        <p:nvPicPr>
          <p:cNvPr id="12" name="図 11">
            <a:extLst>
              <a:ext uri="{FF2B5EF4-FFF2-40B4-BE49-F238E27FC236}">
                <a16:creationId xmlns:a16="http://schemas.microsoft.com/office/drawing/2014/main" id="{0673A229-C673-844C-94F0-814CC801812A}"/>
              </a:ext>
            </a:extLst>
          </p:cNvPr>
          <p:cNvPicPr>
            <a:picLocks noChangeAspect="1"/>
          </p:cNvPicPr>
          <p:nvPr/>
        </p:nvPicPr>
        <p:blipFill>
          <a:blip r:embed="rId6"/>
          <a:stretch>
            <a:fillRect/>
          </a:stretch>
        </p:blipFill>
        <p:spPr>
          <a:xfrm>
            <a:off x="1223416" y="5600734"/>
            <a:ext cx="1959053" cy="1101967"/>
          </a:xfrm>
          <a:prstGeom prst="rect">
            <a:avLst/>
          </a:prstGeom>
        </p:spPr>
      </p:pic>
    </p:spTree>
    <p:extLst>
      <p:ext uri="{BB962C8B-B14F-4D97-AF65-F5344CB8AC3E}">
        <p14:creationId xmlns:p14="http://schemas.microsoft.com/office/powerpoint/2010/main" val="3582966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2C0B6-2DD9-1164-C1A0-FC21646DC3AC}"/>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6B45E119-2E08-00AE-C5F3-6569238EBB41}"/>
              </a:ext>
            </a:extLst>
          </p:cNvPr>
          <p:cNvGraphicFramePr>
            <a:graphicFrameLocks noGrp="1"/>
          </p:cNvGraphicFramePr>
          <p:nvPr>
            <p:extLst>
              <p:ext uri="{D42A27DB-BD31-4B8C-83A1-F6EECF244321}">
                <p14:modId xmlns:p14="http://schemas.microsoft.com/office/powerpoint/2010/main" val="633907829"/>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宇宙環境について</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宇宙旅行に行くと、こんな壮大な景色を見ることができます。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これ何が写ってると思う？　（生徒は、地球！雲！海！と答える）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実は陸地が写ってるんだけど、どこだろう。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首を傾けてみてみよう（右側を下にくぎを傾けてみる）。実は東日本が写ってます。関東平野、房総半島が写ってて、なんとここにポチっと写っている白い点は富士山です。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宇宙旅行について</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さぁ、宇宙はどんなところか見てきたけれど、みんな宇宙旅行に行ってみたいと思った？行きたいと思った人手を挙げてくれる？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厳しい環境の話もしたのでまぁまぁな感じかな、これから先生の話を通して、どれくらいの人が行きたい気持ちに変わるか、楽しみです。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宇宙旅行に行くために使うものといえば？</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（生徒が「ロケット！」と答える。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そうだね。ロケットです。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ロケットで宇宙に行く行き方も二つあります。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一つ目は、ロケットで宇宙に打ちあがって、そのまま落ちて帰ってくるパターン。弾道飛行、サブオービタル飛行っていいます。</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D27AB14E-7EEB-EF04-A40B-C16E9CA1C92F}"/>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08</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33" name="テキスト ボックス 32">
            <a:extLst>
              <a:ext uri="{FF2B5EF4-FFF2-40B4-BE49-F238E27FC236}">
                <a16:creationId xmlns:a16="http://schemas.microsoft.com/office/drawing/2014/main" id="{9CD46DFD-EF56-0E7B-B44C-4E29BD064F7C}"/>
              </a:ext>
            </a:extLst>
          </p:cNvPr>
          <p:cNvSpPr txBox="1"/>
          <p:nvPr/>
        </p:nvSpPr>
        <p:spPr>
          <a:xfrm>
            <a:off x="9501051" y="6488668"/>
            <a:ext cx="40494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5</a:t>
            </a:r>
            <a:endParaRPr kumimoji="1" lang="ja-JP" altLang="en-US"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54258456-E1BE-9B29-E0C1-DA45E7E3D80A}"/>
              </a:ext>
            </a:extLst>
          </p:cNvPr>
          <p:cNvPicPr>
            <a:picLocks noChangeAspect="1"/>
          </p:cNvPicPr>
          <p:nvPr/>
        </p:nvPicPr>
        <p:blipFill>
          <a:blip r:embed="rId2"/>
          <a:stretch>
            <a:fillRect/>
          </a:stretch>
        </p:blipFill>
        <p:spPr>
          <a:xfrm>
            <a:off x="1232382" y="610840"/>
            <a:ext cx="1994911" cy="1122138"/>
          </a:xfrm>
          <a:prstGeom prst="rect">
            <a:avLst/>
          </a:prstGeom>
        </p:spPr>
      </p:pic>
      <p:pic>
        <p:nvPicPr>
          <p:cNvPr id="4" name="図 3">
            <a:extLst>
              <a:ext uri="{FF2B5EF4-FFF2-40B4-BE49-F238E27FC236}">
                <a16:creationId xmlns:a16="http://schemas.microsoft.com/office/drawing/2014/main" id="{6615C23B-1112-5F0B-4468-D55E1162A18E}"/>
              </a:ext>
            </a:extLst>
          </p:cNvPr>
          <p:cNvPicPr>
            <a:picLocks noChangeAspect="1"/>
          </p:cNvPicPr>
          <p:nvPr/>
        </p:nvPicPr>
        <p:blipFill>
          <a:blip r:embed="rId3"/>
          <a:stretch>
            <a:fillRect/>
          </a:stretch>
        </p:blipFill>
        <p:spPr>
          <a:xfrm>
            <a:off x="1232382" y="1933895"/>
            <a:ext cx="1994912" cy="1122138"/>
          </a:xfrm>
          <a:prstGeom prst="rect">
            <a:avLst/>
          </a:prstGeom>
        </p:spPr>
      </p:pic>
      <p:pic>
        <p:nvPicPr>
          <p:cNvPr id="7" name="図 6">
            <a:extLst>
              <a:ext uri="{FF2B5EF4-FFF2-40B4-BE49-F238E27FC236}">
                <a16:creationId xmlns:a16="http://schemas.microsoft.com/office/drawing/2014/main" id="{19BD29BC-5242-56F9-9D53-2EA73E77FD71}"/>
              </a:ext>
            </a:extLst>
          </p:cNvPr>
          <p:cNvPicPr>
            <a:picLocks noChangeAspect="1"/>
          </p:cNvPicPr>
          <p:nvPr/>
        </p:nvPicPr>
        <p:blipFill>
          <a:blip r:embed="rId4"/>
          <a:stretch>
            <a:fillRect/>
          </a:stretch>
        </p:blipFill>
        <p:spPr>
          <a:xfrm>
            <a:off x="1232382" y="3131472"/>
            <a:ext cx="1994911" cy="1122137"/>
          </a:xfrm>
          <a:prstGeom prst="rect">
            <a:avLst/>
          </a:prstGeom>
        </p:spPr>
      </p:pic>
      <p:pic>
        <p:nvPicPr>
          <p:cNvPr id="12" name="図 11">
            <a:extLst>
              <a:ext uri="{FF2B5EF4-FFF2-40B4-BE49-F238E27FC236}">
                <a16:creationId xmlns:a16="http://schemas.microsoft.com/office/drawing/2014/main" id="{470577AA-FEE5-F1E5-6E62-25F6BB407154}"/>
              </a:ext>
            </a:extLst>
          </p:cNvPr>
          <p:cNvPicPr>
            <a:picLocks noChangeAspect="1"/>
          </p:cNvPicPr>
          <p:nvPr/>
        </p:nvPicPr>
        <p:blipFill>
          <a:blip r:embed="rId5"/>
          <a:stretch>
            <a:fillRect/>
          </a:stretch>
        </p:blipFill>
        <p:spPr>
          <a:xfrm>
            <a:off x="1232382" y="4358386"/>
            <a:ext cx="1994910" cy="1122137"/>
          </a:xfrm>
          <a:prstGeom prst="rect">
            <a:avLst/>
          </a:prstGeom>
        </p:spPr>
      </p:pic>
      <p:pic>
        <p:nvPicPr>
          <p:cNvPr id="13" name="図 12">
            <a:extLst>
              <a:ext uri="{FF2B5EF4-FFF2-40B4-BE49-F238E27FC236}">
                <a16:creationId xmlns:a16="http://schemas.microsoft.com/office/drawing/2014/main" id="{EAC11EB1-E77B-945B-0A86-56DCAB7A7BA6}"/>
              </a:ext>
            </a:extLst>
          </p:cNvPr>
          <p:cNvPicPr>
            <a:picLocks noChangeAspect="1"/>
          </p:cNvPicPr>
          <p:nvPr/>
        </p:nvPicPr>
        <p:blipFill>
          <a:blip r:embed="rId6"/>
          <a:stretch>
            <a:fillRect/>
          </a:stretch>
        </p:blipFill>
        <p:spPr>
          <a:xfrm>
            <a:off x="1232382" y="5552735"/>
            <a:ext cx="1994912" cy="1122138"/>
          </a:xfrm>
          <a:prstGeom prst="rect">
            <a:avLst/>
          </a:prstGeom>
        </p:spPr>
      </p:pic>
      <p:sp>
        <p:nvSpPr>
          <p:cNvPr id="2" name="正方形/長方形 1">
            <a:extLst>
              <a:ext uri="{FF2B5EF4-FFF2-40B4-BE49-F238E27FC236}">
                <a16:creationId xmlns:a16="http://schemas.microsoft.com/office/drawing/2014/main" id="{F3222E6F-01E5-0CDB-F9EE-601C590158E4}"/>
              </a:ext>
            </a:extLst>
          </p:cNvPr>
          <p:cNvSpPr/>
          <p:nvPr/>
        </p:nvSpPr>
        <p:spPr>
          <a:xfrm>
            <a:off x="6678709" y="3056033"/>
            <a:ext cx="2303658" cy="686234"/>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dirty="0">
                <a:solidFill>
                  <a:schemeClr val="tx1"/>
                </a:solidFill>
                <a:latin typeface="Meiryo UI" panose="020B0604030504040204" pitchFamily="50" charset="-128"/>
                <a:ea typeface="Meiryo UI" panose="020B0604030504040204" pitchFamily="50" charset="-128"/>
              </a:rPr>
              <a:t>ここから、宇宙好きでない生徒でも関心を持ちうる「宇宙旅行」をテーマに自分ゴト化を進めていく。</a:t>
            </a:r>
          </a:p>
        </p:txBody>
      </p:sp>
      <p:sp>
        <p:nvSpPr>
          <p:cNvPr id="6" name="正方形/長方形 5">
            <a:extLst>
              <a:ext uri="{FF2B5EF4-FFF2-40B4-BE49-F238E27FC236}">
                <a16:creationId xmlns:a16="http://schemas.microsoft.com/office/drawing/2014/main" id="{2CB7DEA2-FC51-73B3-995A-78208E2F0629}"/>
              </a:ext>
            </a:extLst>
          </p:cNvPr>
          <p:cNvSpPr/>
          <p:nvPr/>
        </p:nvSpPr>
        <p:spPr>
          <a:xfrm>
            <a:off x="7399867" y="610840"/>
            <a:ext cx="2303658" cy="303560"/>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dirty="0">
                <a:solidFill>
                  <a:schemeClr val="tx1"/>
                </a:solidFill>
                <a:latin typeface="Meiryo UI" panose="020B0604030504040204" pitchFamily="50" charset="-128"/>
                <a:ea typeface="Meiryo UI" panose="020B0604030504040204" pitchFamily="50" charset="-128"/>
              </a:rPr>
              <a:t>富士山が見つかって感動するポイント</a:t>
            </a:r>
          </a:p>
        </p:txBody>
      </p:sp>
    </p:spTree>
    <p:extLst>
      <p:ext uri="{BB962C8B-B14F-4D97-AF65-F5344CB8AC3E}">
        <p14:creationId xmlns:p14="http://schemas.microsoft.com/office/powerpoint/2010/main" val="33663391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750FF-3961-99A5-111B-53F1F524EB8F}"/>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B6A13889-DD8F-B106-F44D-FF156CDBB137}"/>
              </a:ext>
            </a:extLst>
          </p:cNvPr>
          <p:cNvGraphicFramePr>
            <a:graphicFrameLocks noGrp="1"/>
          </p:cNvGraphicFramePr>
          <p:nvPr>
            <p:extLst>
              <p:ext uri="{D42A27DB-BD31-4B8C-83A1-F6EECF244321}">
                <p14:modId xmlns:p14="http://schemas.microsoft.com/office/powerpoint/2010/main" val="2646815671"/>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宇宙旅行について</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二つ目は、地球の周りをぐるぐる回り続ける「地球周回」です。宇宙ステーションとか人工衛星はこんな風に地球の周りを回っています。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普通ものを上に投げたら、重力で落ちてくるけど、人工衛星はなんで落ちてこないんだろう。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ものを投げると、どうなる？どこかで落ちるよね。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では、大谷翔平が投げたらどうなるかな？</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遠くまで飛んで落ちるよね。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どんどん速く投げると、どんどん遠くまで飛んで落ちる。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地球は丸いので、どんどん速くすると最後はどうなるかな？</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そうです。後頭部にガツン、とぶつかってしまいます。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もしここであたらなかったら、ぐるぐる回れるよね。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つまり、地球の周りをぐるぐる回るには、宇宙船や人工衛星をすごいスピードで回してしまえばいい。</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別の考え方でも説明できます。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みんな、車を高速道路とかで物凄く速く運転して、カーブでぎゅってまがったときに外側に引っ張られる力を感じたことはないですか？これを「遠心力」といいますね。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宇宙船を物凄いスピードで打ち上げると、地球の重力にひっぱられてカーブするのですごく大きな遠心力が働きます。あるスピードまで加速すると、遠心力と重力がつりあって、落ちてこなくなるわけです。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では、いったいどれくらいのスピードまで加速すれば、落ちてこなくなるんでしょうか？</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6F7D816A-DFB4-37CD-6584-BB8EA504E08B}"/>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:10</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33" name="テキスト ボックス 32">
            <a:extLst>
              <a:ext uri="{FF2B5EF4-FFF2-40B4-BE49-F238E27FC236}">
                <a16:creationId xmlns:a16="http://schemas.microsoft.com/office/drawing/2014/main" id="{76C5D141-2D77-0856-2502-8EC89B1B711F}"/>
              </a:ext>
            </a:extLst>
          </p:cNvPr>
          <p:cNvSpPr txBox="1"/>
          <p:nvPr/>
        </p:nvSpPr>
        <p:spPr>
          <a:xfrm>
            <a:off x="9501051" y="6488668"/>
            <a:ext cx="40494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6</a:t>
            </a:r>
            <a:endParaRPr kumimoji="1" lang="ja-JP" altLang="en-US"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D50E15F3-D44C-35E6-C228-6937781D69E9}"/>
              </a:ext>
            </a:extLst>
          </p:cNvPr>
          <p:cNvPicPr>
            <a:picLocks noChangeAspect="1"/>
          </p:cNvPicPr>
          <p:nvPr/>
        </p:nvPicPr>
        <p:blipFill>
          <a:blip r:embed="rId2"/>
          <a:stretch>
            <a:fillRect/>
          </a:stretch>
        </p:blipFill>
        <p:spPr>
          <a:xfrm>
            <a:off x="1196524" y="706282"/>
            <a:ext cx="2011525" cy="1131483"/>
          </a:xfrm>
          <a:prstGeom prst="rect">
            <a:avLst/>
          </a:prstGeom>
        </p:spPr>
      </p:pic>
      <p:pic>
        <p:nvPicPr>
          <p:cNvPr id="6" name="図 5">
            <a:extLst>
              <a:ext uri="{FF2B5EF4-FFF2-40B4-BE49-F238E27FC236}">
                <a16:creationId xmlns:a16="http://schemas.microsoft.com/office/drawing/2014/main" id="{B379347E-A721-51F7-3D6F-E65C1BFE2CBF}"/>
              </a:ext>
            </a:extLst>
          </p:cNvPr>
          <p:cNvPicPr>
            <a:picLocks noChangeAspect="1"/>
          </p:cNvPicPr>
          <p:nvPr/>
        </p:nvPicPr>
        <p:blipFill>
          <a:blip r:embed="rId3"/>
          <a:stretch>
            <a:fillRect/>
          </a:stretch>
        </p:blipFill>
        <p:spPr>
          <a:xfrm>
            <a:off x="1196524" y="1929504"/>
            <a:ext cx="2011525" cy="1131483"/>
          </a:xfrm>
          <a:prstGeom prst="rect">
            <a:avLst/>
          </a:prstGeom>
        </p:spPr>
      </p:pic>
      <p:pic>
        <p:nvPicPr>
          <p:cNvPr id="8" name="図 7">
            <a:extLst>
              <a:ext uri="{FF2B5EF4-FFF2-40B4-BE49-F238E27FC236}">
                <a16:creationId xmlns:a16="http://schemas.microsoft.com/office/drawing/2014/main" id="{FEA3790E-E15F-B613-833C-7B760B8FA455}"/>
              </a:ext>
            </a:extLst>
          </p:cNvPr>
          <p:cNvPicPr>
            <a:picLocks noChangeAspect="1"/>
          </p:cNvPicPr>
          <p:nvPr/>
        </p:nvPicPr>
        <p:blipFill>
          <a:blip r:embed="rId4"/>
          <a:stretch>
            <a:fillRect/>
          </a:stretch>
        </p:blipFill>
        <p:spPr>
          <a:xfrm>
            <a:off x="1196524" y="3152726"/>
            <a:ext cx="2011525" cy="1131483"/>
          </a:xfrm>
          <a:prstGeom prst="rect">
            <a:avLst/>
          </a:prstGeom>
        </p:spPr>
      </p:pic>
      <p:pic>
        <p:nvPicPr>
          <p:cNvPr id="10" name="図 9">
            <a:extLst>
              <a:ext uri="{FF2B5EF4-FFF2-40B4-BE49-F238E27FC236}">
                <a16:creationId xmlns:a16="http://schemas.microsoft.com/office/drawing/2014/main" id="{45C840A1-6351-C0B0-98E2-966F74D30605}"/>
              </a:ext>
            </a:extLst>
          </p:cNvPr>
          <p:cNvPicPr>
            <a:picLocks noChangeAspect="1"/>
          </p:cNvPicPr>
          <p:nvPr/>
        </p:nvPicPr>
        <p:blipFill>
          <a:blip r:embed="rId5"/>
          <a:stretch>
            <a:fillRect/>
          </a:stretch>
        </p:blipFill>
        <p:spPr>
          <a:xfrm>
            <a:off x="1196524" y="4375948"/>
            <a:ext cx="2011525" cy="1131483"/>
          </a:xfrm>
          <a:prstGeom prst="rect">
            <a:avLst/>
          </a:prstGeom>
        </p:spPr>
      </p:pic>
      <p:pic>
        <p:nvPicPr>
          <p:cNvPr id="11" name="図 10">
            <a:extLst>
              <a:ext uri="{FF2B5EF4-FFF2-40B4-BE49-F238E27FC236}">
                <a16:creationId xmlns:a16="http://schemas.microsoft.com/office/drawing/2014/main" id="{0C25F41C-B1C6-2B10-6598-81DEB91A23EB}"/>
              </a:ext>
            </a:extLst>
          </p:cNvPr>
          <p:cNvPicPr>
            <a:picLocks noChangeAspect="1"/>
          </p:cNvPicPr>
          <p:nvPr/>
        </p:nvPicPr>
        <p:blipFill>
          <a:blip r:embed="rId6"/>
          <a:stretch>
            <a:fillRect/>
          </a:stretch>
        </p:blipFill>
        <p:spPr>
          <a:xfrm>
            <a:off x="1196524" y="5599170"/>
            <a:ext cx="2019047" cy="1135714"/>
          </a:xfrm>
          <a:prstGeom prst="rect">
            <a:avLst/>
          </a:prstGeom>
        </p:spPr>
      </p:pic>
      <p:sp>
        <p:nvSpPr>
          <p:cNvPr id="3" name="正方形/長方形 2">
            <a:extLst>
              <a:ext uri="{FF2B5EF4-FFF2-40B4-BE49-F238E27FC236}">
                <a16:creationId xmlns:a16="http://schemas.microsoft.com/office/drawing/2014/main" id="{A9C9969A-8EA7-7AD1-EB21-12B486160BA6}"/>
              </a:ext>
            </a:extLst>
          </p:cNvPr>
          <p:cNvSpPr/>
          <p:nvPr/>
        </p:nvSpPr>
        <p:spPr>
          <a:xfrm>
            <a:off x="7197393" y="1837765"/>
            <a:ext cx="2303658" cy="431800"/>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dirty="0">
                <a:solidFill>
                  <a:schemeClr val="tx1"/>
                </a:solidFill>
                <a:latin typeface="Meiryo UI" panose="020B0604030504040204" pitchFamily="50" charset="-128"/>
                <a:ea typeface="Meiryo UI" panose="020B0604030504040204" pitchFamily="50" charset="-128"/>
              </a:rPr>
              <a:t>理科的な物理現象を直感的にわかりやすく解説するポイント</a:t>
            </a:r>
          </a:p>
        </p:txBody>
      </p:sp>
    </p:spTree>
    <p:extLst>
      <p:ext uri="{BB962C8B-B14F-4D97-AF65-F5344CB8AC3E}">
        <p14:creationId xmlns:p14="http://schemas.microsoft.com/office/powerpoint/2010/main" val="244337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BA88D-B75A-AD22-158A-D0414FE06C6E}"/>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0B710C11-9AF7-B7FE-20E2-E5D67B3E45BF}"/>
              </a:ext>
            </a:extLst>
          </p:cNvPr>
          <p:cNvGraphicFramePr>
            <a:graphicFrameLocks noGrp="1"/>
          </p:cNvGraphicFramePr>
          <p:nvPr>
            <p:extLst>
              <p:ext uri="{D42A27DB-BD31-4B8C-83A1-F6EECF244321}">
                <p14:modId xmlns:p14="http://schemas.microsoft.com/office/powerpoint/2010/main" val="3021951404"/>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宇宙旅行について</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一番は、新幹線の</a:t>
                      </a:r>
                      <a:r>
                        <a:rPr kumimoji="1" lang="en-US" altLang="ja-JP" sz="1100" dirty="0">
                          <a:latin typeface="BIZ UDPゴシック" panose="020B0400000000000000" pitchFamily="50" charset="-128"/>
                          <a:ea typeface="BIZ UDPゴシック" panose="020B0400000000000000" pitchFamily="50" charset="-128"/>
                        </a:rPr>
                        <a:t>10</a:t>
                      </a:r>
                      <a:r>
                        <a:rPr kumimoji="1" lang="ja-JP" altLang="en-US" sz="1100" dirty="0">
                          <a:latin typeface="BIZ UDPゴシック" panose="020B0400000000000000" pitchFamily="50" charset="-128"/>
                          <a:ea typeface="BIZ UDPゴシック" panose="020B0400000000000000" pitchFamily="50" charset="-128"/>
                        </a:rPr>
                        <a:t>倍。新幹線は時速約</a:t>
                      </a:r>
                      <a:r>
                        <a:rPr kumimoji="1" lang="en-US" altLang="ja-JP" sz="1100" dirty="0">
                          <a:latin typeface="BIZ UDPゴシック" panose="020B0400000000000000" pitchFamily="50" charset="-128"/>
                          <a:ea typeface="BIZ UDPゴシック" panose="020B0400000000000000" pitchFamily="50" charset="-128"/>
                        </a:rPr>
                        <a:t>300km</a:t>
                      </a:r>
                      <a:r>
                        <a:rPr kumimoji="1" lang="ja-JP" altLang="en-US" sz="1100" dirty="0">
                          <a:latin typeface="BIZ UDPゴシック" panose="020B0400000000000000" pitchFamily="50" charset="-128"/>
                          <a:ea typeface="BIZ UDPゴシック" panose="020B0400000000000000" pitchFamily="50" charset="-128"/>
                        </a:rPr>
                        <a:t>なので、時速</a:t>
                      </a:r>
                      <a:r>
                        <a:rPr kumimoji="1" lang="en-US" altLang="ja-JP" sz="1100" dirty="0">
                          <a:latin typeface="BIZ UDPゴシック" panose="020B0400000000000000" pitchFamily="50" charset="-128"/>
                          <a:ea typeface="BIZ UDPゴシック" panose="020B0400000000000000" pitchFamily="50" charset="-128"/>
                        </a:rPr>
                        <a:t>3000km</a:t>
                      </a:r>
                      <a:r>
                        <a:rPr kumimoji="1" lang="ja-JP" altLang="en-US" sz="1100" dirty="0">
                          <a:latin typeface="BIZ UDPゴシック" panose="020B0400000000000000" pitchFamily="50" charset="-128"/>
                          <a:ea typeface="BIZ UDPゴシック" panose="020B0400000000000000" pitchFamily="50" charset="-128"/>
                        </a:rPr>
                        <a:t>。</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2</a:t>
                      </a:r>
                      <a:r>
                        <a:rPr kumimoji="1" lang="ja-JP" altLang="en-US" sz="1100" dirty="0">
                          <a:latin typeface="BIZ UDPゴシック" panose="020B0400000000000000" pitchFamily="50" charset="-128"/>
                          <a:ea typeface="BIZ UDPゴシック" panose="020B0400000000000000" pitchFamily="50" charset="-128"/>
                        </a:rPr>
                        <a:t>番、新幹線の</a:t>
                      </a:r>
                      <a:r>
                        <a:rPr kumimoji="1" lang="en-US" altLang="ja-JP" sz="1100" dirty="0">
                          <a:latin typeface="BIZ UDPゴシック" panose="020B0400000000000000" pitchFamily="50" charset="-128"/>
                          <a:ea typeface="BIZ UDPゴシック" panose="020B0400000000000000" pitchFamily="50" charset="-128"/>
                        </a:rPr>
                        <a:t>50</a:t>
                      </a:r>
                      <a:r>
                        <a:rPr kumimoji="1" lang="ja-JP" altLang="en-US" sz="1100" dirty="0">
                          <a:latin typeface="BIZ UDPゴシック" panose="020B0400000000000000" pitchFamily="50" charset="-128"/>
                          <a:ea typeface="BIZ UDPゴシック" panose="020B0400000000000000" pitchFamily="50" charset="-128"/>
                        </a:rPr>
                        <a:t>倍、時速</a:t>
                      </a:r>
                      <a:r>
                        <a:rPr kumimoji="1" lang="en-US" altLang="ja-JP" sz="1100" dirty="0">
                          <a:latin typeface="BIZ UDPゴシック" panose="020B0400000000000000" pitchFamily="50" charset="-128"/>
                          <a:ea typeface="BIZ UDPゴシック" panose="020B0400000000000000" pitchFamily="50" charset="-128"/>
                        </a:rPr>
                        <a:t>15000</a:t>
                      </a:r>
                      <a:r>
                        <a:rPr kumimoji="1" lang="ja-JP" altLang="en-US" sz="1100" dirty="0">
                          <a:latin typeface="BIZ UDPゴシック" panose="020B0400000000000000" pitchFamily="50" charset="-128"/>
                          <a:ea typeface="BIZ UDPゴシック" panose="020B0400000000000000" pitchFamily="50" charset="-128"/>
                        </a:rPr>
                        <a:t>ｋｍ</a:t>
                      </a:r>
                      <a:r>
                        <a:rPr kumimoji="1" lang="en-US" altLang="ja-JP" sz="1100"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3</a:t>
                      </a:r>
                      <a:r>
                        <a:rPr kumimoji="1" lang="ja-JP" altLang="en-US" sz="1100" dirty="0">
                          <a:latin typeface="BIZ UDPゴシック" panose="020B0400000000000000" pitchFamily="50" charset="-128"/>
                          <a:ea typeface="BIZ UDPゴシック" panose="020B0400000000000000" pitchFamily="50" charset="-128"/>
                        </a:rPr>
                        <a:t>番、新幹線の</a:t>
                      </a:r>
                      <a:r>
                        <a:rPr kumimoji="1" lang="en-US" altLang="ja-JP" sz="1100" dirty="0">
                          <a:latin typeface="BIZ UDPゴシック" panose="020B0400000000000000" pitchFamily="50" charset="-128"/>
                          <a:ea typeface="BIZ UDPゴシック" panose="020B0400000000000000" pitchFamily="50" charset="-128"/>
                        </a:rPr>
                        <a:t>100</a:t>
                      </a:r>
                      <a:r>
                        <a:rPr kumimoji="1" lang="ja-JP" altLang="en-US" sz="1100" dirty="0">
                          <a:latin typeface="BIZ UDPゴシック" panose="020B0400000000000000" pitchFamily="50" charset="-128"/>
                          <a:ea typeface="BIZ UDPゴシック" panose="020B0400000000000000" pitchFamily="50" charset="-128"/>
                        </a:rPr>
                        <a:t>倍、時速</a:t>
                      </a:r>
                      <a:r>
                        <a:rPr kumimoji="1" lang="en-US" altLang="ja-JP" sz="1100" dirty="0">
                          <a:latin typeface="BIZ UDPゴシック" panose="020B0400000000000000" pitchFamily="50" charset="-128"/>
                          <a:ea typeface="BIZ UDPゴシック" panose="020B0400000000000000" pitchFamily="50" charset="-128"/>
                        </a:rPr>
                        <a:t>30000km</a:t>
                      </a:r>
                      <a:r>
                        <a:rPr kumimoji="1" lang="ja-JP" altLang="en-US" sz="1100" dirty="0">
                          <a:latin typeface="BIZ UDPゴシック" panose="020B0400000000000000" pitchFamily="50" charset="-128"/>
                          <a:ea typeface="BIZ UDPゴシック" panose="020B0400000000000000" pitchFamily="50" charset="-128"/>
                        </a:rPr>
                        <a:t>。</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どれだと思いますか？</a:t>
                      </a:r>
                      <a:r>
                        <a:rPr kumimoji="1" lang="en-US" altLang="ja-JP" sz="1100" dirty="0">
                          <a:latin typeface="BIZ UDPゴシック" panose="020B0400000000000000" pitchFamily="50" charset="-128"/>
                          <a:ea typeface="BIZ UDPゴシック" panose="020B0400000000000000" pitchFamily="50" charset="-128"/>
                        </a:rPr>
                        <a:t>1</a:t>
                      </a:r>
                      <a:r>
                        <a:rPr kumimoji="1" lang="ja-JP" altLang="en-US" sz="1100" dirty="0">
                          <a:latin typeface="BIZ UDPゴシック" panose="020B0400000000000000" pitchFamily="50" charset="-128"/>
                          <a:ea typeface="BIZ UDPゴシック" panose="020B0400000000000000" pitchFamily="50" charset="-128"/>
                        </a:rPr>
                        <a:t>番だと思う人？、</a:t>
                      </a:r>
                      <a:r>
                        <a:rPr kumimoji="1" lang="en-US" altLang="ja-JP" sz="1100" dirty="0">
                          <a:latin typeface="BIZ UDPゴシック" panose="020B0400000000000000" pitchFamily="50" charset="-128"/>
                          <a:ea typeface="BIZ UDPゴシック" panose="020B0400000000000000" pitchFamily="50" charset="-128"/>
                        </a:rPr>
                        <a:t>2</a:t>
                      </a:r>
                      <a:r>
                        <a:rPr kumimoji="1" lang="ja-JP" altLang="en-US" sz="1100" dirty="0">
                          <a:latin typeface="BIZ UDPゴシック" panose="020B0400000000000000" pitchFamily="50" charset="-128"/>
                          <a:ea typeface="BIZ UDPゴシック" panose="020B0400000000000000" pitchFamily="50" charset="-128"/>
                        </a:rPr>
                        <a:t>番だと思う人？、</a:t>
                      </a:r>
                      <a:r>
                        <a:rPr kumimoji="1" lang="en-US" altLang="ja-JP" sz="1100" dirty="0">
                          <a:latin typeface="BIZ UDPゴシック" panose="020B0400000000000000" pitchFamily="50" charset="-128"/>
                          <a:ea typeface="BIZ UDPゴシック" panose="020B0400000000000000" pitchFamily="50" charset="-128"/>
                        </a:rPr>
                        <a:t>3</a:t>
                      </a:r>
                      <a:r>
                        <a:rPr kumimoji="1" lang="ja-JP" altLang="en-US" sz="1100" dirty="0">
                          <a:latin typeface="BIZ UDPゴシック" panose="020B0400000000000000" pitchFamily="50" charset="-128"/>
                          <a:ea typeface="BIZ UDPゴシック" panose="020B0400000000000000" pitchFamily="50" charset="-128"/>
                        </a:rPr>
                        <a:t>番だと思う人？</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答えは！</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ドラムロール</a:t>
                      </a:r>
                      <a:r>
                        <a:rPr kumimoji="1" lang="en-US" altLang="ja-JP" sz="1100" dirty="0">
                          <a:latin typeface="BIZ UDPゴシック" panose="020B0400000000000000" pitchFamily="50" charset="-128"/>
                          <a:ea typeface="BIZ UDPゴシック" panose="020B0400000000000000" pitchFamily="50" charset="-128"/>
                        </a:rPr>
                        <a:t>)</a:t>
                      </a: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3</a:t>
                      </a:r>
                      <a:r>
                        <a:rPr kumimoji="1" lang="ja-JP" altLang="en-US" sz="1100" dirty="0">
                          <a:latin typeface="BIZ UDPゴシック" panose="020B0400000000000000" pitchFamily="50" charset="-128"/>
                          <a:ea typeface="BIZ UDPゴシック" panose="020B0400000000000000" pitchFamily="50" charset="-128"/>
                        </a:rPr>
                        <a:t>番を選んだ人が正解です！時速</a:t>
                      </a:r>
                      <a:r>
                        <a:rPr kumimoji="1" lang="en-US" altLang="ja-JP" sz="1100" dirty="0">
                          <a:latin typeface="BIZ UDPゴシック" panose="020B0400000000000000" pitchFamily="50" charset="-128"/>
                          <a:ea typeface="BIZ UDPゴシック" panose="020B0400000000000000" pitchFamily="50" charset="-128"/>
                        </a:rPr>
                        <a:t>30000km</a:t>
                      </a:r>
                      <a:r>
                        <a:rPr kumimoji="1" lang="ja-JP" altLang="en-US" sz="1100" dirty="0">
                          <a:latin typeface="BIZ UDPゴシック" panose="020B0400000000000000" pitchFamily="50" charset="-128"/>
                          <a:ea typeface="BIZ UDPゴシック" panose="020B0400000000000000" pitchFamily="50" charset="-128"/>
                        </a:rPr>
                        <a:t>、かなり早いよね。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東京から大阪が約</a:t>
                      </a:r>
                      <a:r>
                        <a:rPr kumimoji="1" lang="en-US" altLang="ja-JP" sz="1100" dirty="0">
                          <a:latin typeface="BIZ UDPゴシック" panose="020B0400000000000000" pitchFamily="50" charset="-128"/>
                          <a:ea typeface="BIZ UDPゴシック" panose="020B0400000000000000" pitchFamily="50" charset="-128"/>
                        </a:rPr>
                        <a:t>1</a:t>
                      </a:r>
                      <a:r>
                        <a:rPr kumimoji="1" lang="ja-JP" altLang="en-US" sz="1100" dirty="0">
                          <a:latin typeface="BIZ UDPゴシック" panose="020B0400000000000000" pitchFamily="50" charset="-128"/>
                          <a:ea typeface="BIZ UDPゴシック" panose="020B0400000000000000" pitchFamily="50" charset="-128"/>
                        </a:rPr>
                        <a:t>分のスピードです。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これだけ速いと、</a:t>
                      </a:r>
                      <a:r>
                        <a:rPr kumimoji="1" lang="en-US" altLang="ja-JP" sz="1100" dirty="0">
                          <a:latin typeface="BIZ UDPゴシック" panose="020B0400000000000000" pitchFamily="50" charset="-128"/>
                          <a:ea typeface="BIZ UDPゴシック" panose="020B0400000000000000" pitchFamily="50" charset="-128"/>
                        </a:rPr>
                        <a:t>1</a:t>
                      </a:r>
                      <a:r>
                        <a:rPr kumimoji="1" lang="ja-JP" altLang="en-US" sz="1100" dirty="0">
                          <a:latin typeface="BIZ UDPゴシック" panose="020B0400000000000000" pitchFamily="50" charset="-128"/>
                          <a:ea typeface="BIZ UDPゴシック" panose="020B0400000000000000" pitchFamily="50" charset="-128"/>
                        </a:rPr>
                        <a:t>周</a:t>
                      </a:r>
                      <a:r>
                        <a:rPr kumimoji="1" lang="en-US" altLang="ja-JP" sz="1100" dirty="0">
                          <a:latin typeface="BIZ UDPゴシック" panose="020B0400000000000000" pitchFamily="50" charset="-128"/>
                          <a:ea typeface="BIZ UDPゴシック" panose="020B0400000000000000" pitchFamily="50" charset="-128"/>
                        </a:rPr>
                        <a:t>90</a:t>
                      </a:r>
                      <a:r>
                        <a:rPr kumimoji="1" lang="ja-JP" altLang="en-US" sz="1100" dirty="0">
                          <a:latin typeface="BIZ UDPゴシック" panose="020B0400000000000000" pitchFamily="50" charset="-128"/>
                          <a:ea typeface="BIZ UDPゴシック" panose="020B0400000000000000" pitchFamily="50" charset="-128"/>
                        </a:rPr>
                        <a:t>分、</a:t>
                      </a:r>
                      <a:r>
                        <a:rPr kumimoji="1" lang="en-US" altLang="ja-JP" sz="1100" dirty="0">
                          <a:latin typeface="BIZ UDPゴシック" panose="020B0400000000000000" pitchFamily="50" charset="-128"/>
                          <a:ea typeface="BIZ UDPゴシック" panose="020B0400000000000000" pitchFamily="50" charset="-128"/>
                        </a:rPr>
                        <a:t>1</a:t>
                      </a:r>
                      <a:r>
                        <a:rPr kumimoji="1" lang="ja-JP" altLang="en-US" sz="1100" dirty="0">
                          <a:latin typeface="BIZ UDPゴシック" panose="020B0400000000000000" pitchFamily="50" charset="-128"/>
                          <a:ea typeface="BIZ UDPゴシック" panose="020B0400000000000000" pitchFamily="50" charset="-128"/>
                        </a:rPr>
                        <a:t>時間半で地球を一周してしまいます。</a:t>
                      </a:r>
                      <a:r>
                        <a:rPr kumimoji="1" lang="en-US" altLang="ja-JP" sz="1100" dirty="0">
                          <a:latin typeface="BIZ UDPゴシック" panose="020B0400000000000000" pitchFamily="50" charset="-128"/>
                          <a:ea typeface="BIZ UDPゴシック" panose="020B0400000000000000" pitchFamily="50" charset="-128"/>
                        </a:rPr>
                        <a:t>1</a:t>
                      </a:r>
                      <a:r>
                        <a:rPr kumimoji="1" lang="ja-JP" altLang="en-US" sz="1100" dirty="0">
                          <a:latin typeface="BIZ UDPゴシック" panose="020B0400000000000000" pitchFamily="50" charset="-128"/>
                          <a:ea typeface="BIZ UDPゴシック" panose="020B0400000000000000" pitchFamily="50" charset="-128"/>
                        </a:rPr>
                        <a:t>日</a:t>
                      </a:r>
                      <a:r>
                        <a:rPr kumimoji="1" lang="en-US" altLang="ja-JP" sz="1100" dirty="0">
                          <a:latin typeface="BIZ UDPゴシック" panose="020B0400000000000000" pitchFamily="50" charset="-128"/>
                          <a:ea typeface="BIZ UDPゴシック" panose="020B0400000000000000" pitchFamily="50" charset="-128"/>
                        </a:rPr>
                        <a:t>24</a:t>
                      </a:r>
                      <a:r>
                        <a:rPr kumimoji="1" lang="ja-JP" altLang="en-US" sz="1100" dirty="0">
                          <a:latin typeface="BIZ UDPゴシック" panose="020B0400000000000000" pitchFamily="50" charset="-128"/>
                          <a:ea typeface="BIZ UDPゴシック" panose="020B0400000000000000" pitchFamily="50" charset="-128"/>
                        </a:rPr>
                        <a:t>時間なので、</a:t>
                      </a:r>
                      <a:r>
                        <a:rPr kumimoji="1" lang="en-US" altLang="ja-JP" sz="1100" dirty="0">
                          <a:latin typeface="BIZ UDPゴシック" panose="020B0400000000000000" pitchFamily="50" charset="-128"/>
                          <a:ea typeface="BIZ UDPゴシック" panose="020B0400000000000000" pitchFamily="50" charset="-128"/>
                        </a:rPr>
                        <a:t>16</a:t>
                      </a:r>
                      <a:r>
                        <a:rPr kumimoji="1" lang="ja-JP" altLang="en-US" sz="1100" dirty="0">
                          <a:latin typeface="BIZ UDPゴシック" panose="020B0400000000000000" pitchFamily="50" charset="-128"/>
                          <a:ea typeface="BIZ UDPゴシック" panose="020B0400000000000000" pitchFamily="50" charset="-128"/>
                        </a:rPr>
                        <a:t>回回ることになります。</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97CF8219-7854-2472-FCB1-3AD4255EA84B}"/>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:12</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33" name="テキスト ボックス 32">
            <a:extLst>
              <a:ext uri="{FF2B5EF4-FFF2-40B4-BE49-F238E27FC236}">
                <a16:creationId xmlns:a16="http://schemas.microsoft.com/office/drawing/2014/main" id="{95CB580B-B167-955B-5729-AD8D0302514B}"/>
              </a:ext>
            </a:extLst>
          </p:cNvPr>
          <p:cNvSpPr txBox="1"/>
          <p:nvPr/>
        </p:nvSpPr>
        <p:spPr>
          <a:xfrm>
            <a:off x="9501051" y="6488668"/>
            <a:ext cx="404949" cy="369332"/>
          </a:xfrm>
          <a:prstGeom prst="rect">
            <a:avLst/>
          </a:prstGeom>
          <a:solidFill>
            <a:schemeClr val="bg1"/>
          </a:solidFill>
          <a:ln>
            <a:solidFill>
              <a:schemeClr val="tx1"/>
            </a:solidFill>
          </a:ln>
        </p:spPr>
        <p:txBody>
          <a:bodyPr wrap="square" rtlCol="0">
            <a:spAutoFit/>
          </a:bodyPr>
          <a:lstStyle/>
          <a:p>
            <a:pPr algn="ctr"/>
            <a:r>
              <a:rPr kumimoji="1" lang="ja-JP" altLang="en-US" dirty="0">
                <a:latin typeface="Meiryo UI" panose="020B0604030504040204" pitchFamily="50" charset="-128"/>
                <a:ea typeface="Meiryo UI" panose="020B0604030504040204" pitchFamily="50" charset="-128"/>
              </a:rPr>
              <a:t>７</a:t>
            </a:r>
          </a:p>
        </p:txBody>
      </p:sp>
      <p:pic>
        <p:nvPicPr>
          <p:cNvPr id="3" name="図 2">
            <a:extLst>
              <a:ext uri="{FF2B5EF4-FFF2-40B4-BE49-F238E27FC236}">
                <a16:creationId xmlns:a16="http://schemas.microsoft.com/office/drawing/2014/main" id="{D2E0FED5-2271-6150-5B5B-838594145279}"/>
              </a:ext>
            </a:extLst>
          </p:cNvPr>
          <p:cNvPicPr>
            <a:picLocks noChangeAspect="1"/>
          </p:cNvPicPr>
          <p:nvPr/>
        </p:nvPicPr>
        <p:blipFill>
          <a:blip r:embed="rId2"/>
          <a:stretch>
            <a:fillRect/>
          </a:stretch>
        </p:blipFill>
        <p:spPr>
          <a:xfrm>
            <a:off x="1241348" y="706282"/>
            <a:ext cx="1986814" cy="1117583"/>
          </a:xfrm>
          <a:prstGeom prst="rect">
            <a:avLst/>
          </a:prstGeom>
        </p:spPr>
      </p:pic>
      <p:pic>
        <p:nvPicPr>
          <p:cNvPr id="4" name="図 3">
            <a:extLst>
              <a:ext uri="{FF2B5EF4-FFF2-40B4-BE49-F238E27FC236}">
                <a16:creationId xmlns:a16="http://schemas.microsoft.com/office/drawing/2014/main" id="{A62DD37D-1170-DBDE-69BC-BDAFB78D0084}"/>
              </a:ext>
            </a:extLst>
          </p:cNvPr>
          <p:cNvPicPr>
            <a:picLocks noChangeAspect="1"/>
          </p:cNvPicPr>
          <p:nvPr/>
        </p:nvPicPr>
        <p:blipFill>
          <a:blip r:embed="rId3"/>
          <a:stretch>
            <a:fillRect/>
          </a:stretch>
        </p:blipFill>
        <p:spPr>
          <a:xfrm>
            <a:off x="1241348" y="1902611"/>
            <a:ext cx="1986816" cy="1117584"/>
          </a:xfrm>
          <a:prstGeom prst="rect">
            <a:avLst/>
          </a:prstGeom>
        </p:spPr>
      </p:pic>
      <p:pic>
        <p:nvPicPr>
          <p:cNvPr id="7" name="図 6">
            <a:extLst>
              <a:ext uri="{FF2B5EF4-FFF2-40B4-BE49-F238E27FC236}">
                <a16:creationId xmlns:a16="http://schemas.microsoft.com/office/drawing/2014/main" id="{74F83D98-31F4-BF48-3088-D926F174B232}"/>
              </a:ext>
            </a:extLst>
          </p:cNvPr>
          <p:cNvPicPr>
            <a:picLocks noChangeAspect="1"/>
          </p:cNvPicPr>
          <p:nvPr/>
        </p:nvPicPr>
        <p:blipFill>
          <a:blip r:embed="rId4"/>
          <a:stretch>
            <a:fillRect/>
          </a:stretch>
        </p:blipFill>
        <p:spPr>
          <a:xfrm>
            <a:off x="1241348" y="3098941"/>
            <a:ext cx="1986814" cy="1117583"/>
          </a:xfrm>
          <a:prstGeom prst="rect">
            <a:avLst/>
          </a:prstGeom>
        </p:spPr>
      </p:pic>
      <p:pic>
        <p:nvPicPr>
          <p:cNvPr id="12" name="図 11">
            <a:extLst>
              <a:ext uri="{FF2B5EF4-FFF2-40B4-BE49-F238E27FC236}">
                <a16:creationId xmlns:a16="http://schemas.microsoft.com/office/drawing/2014/main" id="{6E2712C4-88D7-08D2-A431-4CE2A2EFD9CE}"/>
              </a:ext>
            </a:extLst>
          </p:cNvPr>
          <p:cNvPicPr>
            <a:picLocks noChangeAspect="1"/>
          </p:cNvPicPr>
          <p:nvPr/>
        </p:nvPicPr>
        <p:blipFill>
          <a:blip r:embed="rId5"/>
          <a:stretch>
            <a:fillRect/>
          </a:stretch>
        </p:blipFill>
        <p:spPr>
          <a:xfrm>
            <a:off x="1241348" y="4295270"/>
            <a:ext cx="1986814" cy="1117583"/>
          </a:xfrm>
          <a:prstGeom prst="rect">
            <a:avLst/>
          </a:prstGeom>
        </p:spPr>
      </p:pic>
      <p:sp>
        <p:nvSpPr>
          <p:cNvPr id="2" name="正方形/長方形 1">
            <a:extLst>
              <a:ext uri="{FF2B5EF4-FFF2-40B4-BE49-F238E27FC236}">
                <a16:creationId xmlns:a16="http://schemas.microsoft.com/office/drawing/2014/main" id="{C6E073B4-7A6F-1188-E0B8-D90ED27D4212}"/>
              </a:ext>
            </a:extLst>
          </p:cNvPr>
          <p:cNvSpPr/>
          <p:nvPr/>
        </p:nvSpPr>
        <p:spPr>
          <a:xfrm>
            <a:off x="7197393" y="2624316"/>
            <a:ext cx="2303658" cy="271284"/>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dirty="0">
                <a:solidFill>
                  <a:schemeClr val="tx1"/>
                </a:solidFill>
                <a:latin typeface="Meiryo UI" panose="020B0604030504040204" pitchFamily="50" charset="-128"/>
                <a:ea typeface="Meiryo UI" panose="020B0604030504040204" pitchFamily="50" charset="-128"/>
              </a:rPr>
              <a:t>凄さで「へぇー」と思うポイント</a:t>
            </a:r>
          </a:p>
        </p:txBody>
      </p:sp>
    </p:spTree>
    <p:extLst>
      <p:ext uri="{BB962C8B-B14F-4D97-AF65-F5344CB8AC3E}">
        <p14:creationId xmlns:p14="http://schemas.microsoft.com/office/powerpoint/2010/main" val="3179273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E81C0A-FB95-F2BD-35CB-A4F6FEE419FF}"/>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0945B1F7-320F-4D66-1571-84CCD9383EB9}"/>
              </a:ext>
            </a:extLst>
          </p:cNvPr>
          <p:cNvGraphicFramePr>
            <a:graphicFrameLocks noGrp="1"/>
          </p:cNvGraphicFramePr>
          <p:nvPr>
            <p:extLst>
              <p:ext uri="{D42A27DB-BD31-4B8C-83A1-F6EECF244321}">
                <p14:modId xmlns:p14="http://schemas.microsoft.com/office/powerpoint/2010/main" val="1701391246"/>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国際宇宙ステーションについて</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では、こんな風に地球の周りをぐるぐる回っているものと言えば？</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生徒より、人工衛星！、宇宙ステーション！、宇宙ゴミ！などの声が出る）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そうだね、まず、国際宇宙ステーションを見ていきましょう。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茶色い板が太陽電池のパネルで、手前の方にある空き缶や缶詰っぽいところで人が生活しています。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全体の大きさはサッカー場くらいあるそうです。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手前の空き缶に日の丸がついてるのはわかるかな？</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ちょっと拡大してみましょう。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はい、これが日本の実験棟「きぼう」です。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空き缶の上に、缶詰の倉庫が乗っていて、船外で実験するため部分</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右側の出っ張っているところ</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や、ロボットアームもついているね。つくば宇宙センターには実物大の模型があります。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この日本の国旗がついている空き缶の中で活動しているのが。。。。</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231727E4-68D4-4274-6B9E-AEE73E75C7DF}"/>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13</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33" name="テキスト ボックス 32">
            <a:extLst>
              <a:ext uri="{FF2B5EF4-FFF2-40B4-BE49-F238E27FC236}">
                <a16:creationId xmlns:a16="http://schemas.microsoft.com/office/drawing/2014/main" id="{6447B504-B70D-FF87-A003-884828B1CA78}"/>
              </a:ext>
            </a:extLst>
          </p:cNvPr>
          <p:cNvSpPr txBox="1"/>
          <p:nvPr/>
        </p:nvSpPr>
        <p:spPr>
          <a:xfrm>
            <a:off x="9501051" y="6488668"/>
            <a:ext cx="404949" cy="369332"/>
          </a:xfrm>
          <a:prstGeom prst="rect">
            <a:avLst/>
          </a:prstGeom>
          <a:solidFill>
            <a:schemeClr val="bg1"/>
          </a:solidFill>
          <a:ln>
            <a:solidFill>
              <a:schemeClr val="tx1"/>
            </a:solidFill>
          </a:ln>
        </p:spPr>
        <p:txBody>
          <a:bodyPr wrap="square" rtlCol="0">
            <a:spAutoFit/>
          </a:bodyPr>
          <a:lstStyle/>
          <a:p>
            <a:pPr algn="ctr"/>
            <a:r>
              <a:rPr kumimoji="1" lang="ja-JP" altLang="en-US" dirty="0">
                <a:latin typeface="Meiryo UI" panose="020B0604030504040204" pitchFamily="50" charset="-128"/>
                <a:ea typeface="Meiryo UI" panose="020B0604030504040204" pitchFamily="50" charset="-128"/>
              </a:rPr>
              <a:t>８</a:t>
            </a:r>
          </a:p>
        </p:txBody>
      </p:sp>
      <p:pic>
        <p:nvPicPr>
          <p:cNvPr id="2" name="図 1">
            <a:extLst>
              <a:ext uri="{FF2B5EF4-FFF2-40B4-BE49-F238E27FC236}">
                <a16:creationId xmlns:a16="http://schemas.microsoft.com/office/drawing/2014/main" id="{2B1CD64E-D638-8328-8435-2F1F0FD44624}"/>
              </a:ext>
            </a:extLst>
          </p:cNvPr>
          <p:cNvPicPr>
            <a:picLocks noChangeAspect="1"/>
          </p:cNvPicPr>
          <p:nvPr/>
        </p:nvPicPr>
        <p:blipFill>
          <a:blip r:embed="rId2"/>
          <a:stretch>
            <a:fillRect/>
          </a:stretch>
        </p:blipFill>
        <p:spPr>
          <a:xfrm>
            <a:off x="1205489" y="706282"/>
            <a:ext cx="2027461" cy="1140447"/>
          </a:xfrm>
          <a:prstGeom prst="rect">
            <a:avLst/>
          </a:prstGeom>
        </p:spPr>
      </p:pic>
      <p:pic>
        <p:nvPicPr>
          <p:cNvPr id="6" name="図 5">
            <a:extLst>
              <a:ext uri="{FF2B5EF4-FFF2-40B4-BE49-F238E27FC236}">
                <a16:creationId xmlns:a16="http://schemas.microsoft.com/office/drawing/2014/main" id="{ECE32995-261A-8AE2-580B-5DA2E8B84618}"/>
              </a:ext>
            </a:extLst>
          </p:cNvPr>
          <p:cNvPicPr>
            <a:picLocks noChangeAspect="1"/>
          </p:cNvPicPr>
          <p:nvPr/>
        </p:nvPicPr>
        <p:blipFill>
          <a:blip r:embed="rId3"/>
          <a:stretch>
            <a:fillRect/>
          </a:stretch>
        </p:blipFill>
        <p:spPr>
          <a:xfrm>
            <a:off x="1205489" y="1929502"/>
            <a:ext cx="2027461" cy="1140447"/>
          </a:xfrm>
          <a:prstGeom prst="rect">
            <a:avLst/>
          </a:prstGeom>
        </p:spPr>
      </p:pic>
      <p:pic>
        <p:nvPicPr>
          <p:cNvPr id="8" name="図 7">
            <a:extLst>
              <a:ext uri="{FF2B5EF4-FFF2-40B4-BE49-F238E27FC236}">
                <a16:creationId xmlns:a16="http://schemas.microsoft.com/office/drawing/2014/main" id="{8CABEA66-FC65-7EC5-41F6-05B574583DB4}"/>
              </a:ext>
            </a:extLst>
          </p:cNvPr>
          <p:cNvPicPr>
            <a:picLocks noChangeAspect="1"/>
          </p:cNvPicPr>
          <p:nvPr/>
        </p:nvPicPr>
        <p:blipFill>
          <a:blip r:embed="rId4"/>
          <a:stretch>
            <a:fillRect/>
          </a:stretch>
        </p:blipFill>
        <p:spPr>
          <a:xfrm>
            <a:off x="1205489" y="3140523"/>
            <a:ext cx="2027461" cy="1140447"/>
          </a:xfrm>
          <a:prstGeom prst="rect">
            <a:avLst/>
          </a:prstGeom>
        </p:spPr>
      </p:pic>
      <p:pic>
        <p:nvPicPr>
          <p:cNvPr id="10" name="図 9">
            <a:extLst>
              <a:ext uri="{FF2B5EF4-FFF2-40B4-BE49-F238E27FC236}">
                <a16:creationId xmlns:a16="http://schemas.microsoft.com/office/drawing/2014/main" id="{B05FEC42-045A-D66C-556D-1763120B4614}"/>
              </a:ext>
            </a:extLst>
          </p:cNvPr>
          <p:cNvPicPr>
            <a:picLocks noChangeAspect="1"/>
          </p:cNvPicPr>
          <p:nvPr/>
        </p:nvPicPr>
        <p:blipFill>
          <a:blip r:embed="rId5"/>
          <a:stretch>
            <a:fillRect/>
          </a:stretch>
        </p:blipFill>
        <p:spPr>
          <a:xfrm>
            <a:off x="1205489" y="4351544"/>
            <a:ext cx="2027461" cy="1140447"/>
          </a:xfrm>
          <a:prstGeom prst="rect">
            <a:avLst/>
          </a:prstGeom>
        </p:spPr>
      </p:pic>
      <p:sp>
        <p:nvSpPr>
          <p:cNvPr id="3" name="正方形/長方形 2">
            <a:extLst>
              <a:ext uri="{FF2B5EF4-FFF2-40B4-BE49-F238E27FC236}">
                <a16:creationId xmlns:a16="http://schemas.microsoft.com/office/drawing/2014/main" id="{0D7CCA0A-D2BC-E821-0D0F-B13CCB684545}"/>
              </a:ext>
            </a:extLst>
          </p:cNvPr>
          <p:cNvSpPr/>
          <p:nvPr/>
        </p:nvSpPr>
        <p:spPr>
          <a:xfrm>
            <a:off x="7399867" y="1276505"/>
            <a:ext cx="2303658" cy="431800"/>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dirty="0">
                <a:solidFill>
                  <a:schemeClr val="tx1"/>
                </a:solidFill>
                <a:latin typeface="Meiryo UI" panose="020B0604030504040204" pitchFamily="50" charset="-128"/>
                <a:ea typeface="Meiryo UI" panose="020B0604030504040204" pitchFamily="50" charset="-128"/>
              </a:rPr>
              <a:t>ここから、油井宇宙飛行士の「宇宙から見る地球」に話をつなげていくパート</a:t>
            </a:r>
          </a:p>
        </p:txBody>
      </p:sp>
    </p:spTree>
    <p:extLst>
      <p:ext uri="{BB962C8B-B14F-4D97-AF65-F5344CB8AC3E}">
        <p14:creationId xmlns:p14="http://schemas.microsoft.com/office/powerpoint/2010/main" val="2601167730"/>
      </p:ext>
    </p:extLst>
  </p:cSld>
  <p:clrMapOvr>
    <a:masterClrMapping/>
  </p:clrMapOvr>
</p:sld>
</file>

<file path=ppt/theme/theme1.xml><?xml version="1.0" encoding="utf-8"?>
<a:theme xmlns:a="http://schemas.openxmlformats.org/drawingml/2006/main" name="Office テーマ">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eb3d6966-7b3b-4f51-bc29-e5b194e73c1e}" enabled="0" method="" siteId="{eb3d6966-7b3b-4f51-bc29-e5b194e73c1e}" removed="1"/>
</clbl:labelList>
</file>

<file path=docProps/app.xml><?xml version="1.0" encoding="utf-8"?>
<Properties xmlns="http://schemas.openxmlformats.org/officeDocument/2006/extended-properties" xmlns:vt="http://schemas.openxmlformats.org/officeDocument/2006/docPropsVTypes">
  <Template/>
  <TotalTime>81878</TotalTime>
  <Words>8336</Words>
  <Application>Microsoft Office PowerPoint</Application>
  <PresentationFormat>A4 210 x 297 mm</PresentationFormat>
  <Paragraphs>997</Paragraphs>
  <Slides>36</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36</vt:i4>
      </vt:variant>
    </vt:vector>
  </HeadingPairs>
  <TitlesOfParts>
    <vt:vector size="45" baseType="lpstr">
      <vt:lpstr>BIZ UDPゴシック</vt:lpstr>
      <vt:lpstr>Meiryo UI</vt:lpstr>
      <vt:lpstr>ヒラギノ角ゴ Std W8</vt:lpstr>
      <vt:lpstr>游ゴシック</vt:lpstr>
      <vt:lpstr>游ゴシック Light</vt:lpstr>
      <vt:lpstr>Arial</vt:lpstr>
      <vt:lpstr>Calibri</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青出木　悠人</dc:creator>
  <cp:lastModifiedBy>田中　陽子</cp:lastModifiedBy>
  <cp:revision>325</cp:revision>
  <cp:lastPrinted>2025-06-25T05:37:35Z</cp:lastPrinted>
  <dcterms:created xsi:type="dcterms:W3CDTF">2016-03-23T04:08:30Z</dcterms:created>
  <dcterms:modified xsi:type="dcterms:W3CDTF">2026-07-16T08:04:10Z</dcterms:modified>
</cp:coreProperties>
</file>